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301" r:id="rId5"/>
    <p:sldId id="302" r:id="rId6"/>
    <p:sldId id="303" r:id="rId7"/>
    <p:sldId id="304" r:id="rId8"/>
    <p:sldId id="305" r:id="rId9"/>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2" d="100"/>
          <a:sy n="62" d="100"/>
        </p:scale>
        <p:origin x="375" y="27"/>
      </p:cViewPr>
      <p:guideLst/>
    </p:cSldViewPr>
  </p:slideViewPr>
  <p:notesTextViewPr>
    <p:cViewPr>
      <p:scale>
        <a:sx n="1" d="1"/>
        <a:sy n="1" d="1"/>
      </p:scale>
      <p:origin x="0" y="0"/>
    </p:cViewPr>
  </p:notesTextViewPr>
  <p:notesViewPr>
    <p:cSldViewPr snapToGrid="0">
      <p:cViewPr varScale="1">
        <p:scale>
          <a:sx n="76" d="100"/>
          <a:sy n="76" d="100"/>
        </p:scale>
        <p:origin x="402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LBOH.LOCAL\LBOH-SHARED-DATA\HgyF\AllF\Regeneration%20&amp;%20Strategy\Environmental%20Resources\Annual%20Carbon%20Report\Annual%20Carbon%20Report%202022\Data\Performance%20analysis%20for%2012th%20Annual%20Carbon%20Report%20for%20Biplav%20Pageni%20-%2019Jan23(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3898277381341"/>
          <c:y val="0.12555001417271297"/>
          <c:w val="0.85993474833175332"/>
          <c:h val="0.76444200387440486"/>
        </c:manualLayout>
      </c:layout>
      <c:lineChart>
        <c:grouping val="standard"/>
        <c:varyColors val="0"/>
        <c:ser>
          <c:idx val="0"/>
          <c:order val="0"/>
          <c:tx>
            <c:strRef>
              <c:f>'trend analysis'!$C$28</c:f>
              <c:strCache>
                <c:ptCount val="1"/>
                <c:pt idx="0">
                  <c:v>Haringey</c:v>
                </c:pt>
              </c:strCache>
            </c:strRef>
          </c:tx>
          <c:spPr>
            <a:ln w="19050" cap="rnd">
              <a:solidFill>
                <a:schemeClr val="tx1"/>
              </a:solidFill>
              <a:round/>
            </a:ln>
            <a:effectLst/>
          </c:spPr>
          <c:marker>
            <c:symbol val="none"/>
          </c:marker>
          <c:cat>
            <c:numRef>
              <c:f>'trend analysis'!$D$27:$S$27</c:f>
              <c:numCache>
                <c:formatCode>0</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formatCode="General">
                  <c:v>2018</c:v>
                </c:pt>
                <c:pt idx="14" formatCode="General">
                  <c:v>2019</c:v>
                </c:pt>
                <c:pt idx="15" formatCode="General">
                  <c:v>2020</c:v>
                </c:pt>
              </c:numCache>
            </c:numRef>
          </c:cat>
          <c:val>
            <c:numRef>
              <c:f>'trend analysis'!$D$28:$S$28</c:f>
              <c:numCache>
                <c:formatCode>#,##0.0;\-#,##0.0;\-</c:formatCode>
                <c:ptCount val="16"/>
                <c:pt idx="0" formatCode="0.0">
                  <c:v>0</c:v>
                </c:pt>
                <c:pt idx="1">
                  <c:v>0.40904929182666755</c:v>
                </c:pt>
                <c:pt idx="2">
                  <c:v>-4.8988388284330382</c:v>
                </c:pt>
                <c:pt idx="3">
                  <c:v>-2.6301154565281748</c:v>
                </c:pt>
                <c:pt idx="4">
                  <c:v>-11.428499192013316</c:v>
                </c:pt>
                <c:pt idx="5">
                  <c:v>-7.4712124148082424</c:v>
                </c:pt>
                <c:pt idx="6">
                  <c:v>-16.476071224380242</c:v>
                </c:pt>
                <c:pt idx="7">
                  <c:v>-12.022704117682357</c:v>
                </c:pt>
                <c:pt idx="8">
                  <c:v>-14.673854005894279</c:v>
                </c:pt>
                <c:pt idx="9">
                  <c:v>-24.664111696108357</c:v>
                </c:pt>
                <c:pt idx="10">
                  <c:v>-27.775046060268583</c:v>
                </c:pt>
                <c:pt idx="11">
                  <c:v>-30.872205958810227</c:v>
                </c:pt>
                <c:pt idx="12">
                  <c:v>-35.226886720881133</c:v>
                </c:pt>
                <c:pt idx="13">
                  <c:v>-36.043435248133541</c:v>
                </c:pt>
                <c:pt idx="14">
                  <c:v>-38.623357744423949</c:v>
                </c:pt>
                <c:pt idx="15">
                  <c:v>-43.101172094916087</c:v>
                </c:pt>
              </c:numCache>
            </c:numRef>
          </c:val>
          <c:smooth val="1"/>
          <c:extLst>
            <c:ext xmlns:c16="http://schemas.microsoft.com/office/drawing/2014/chart" uri="{C3380CC4-5D6E-409C-BE32-E72D297353CC}">
              <c16:uniqueId val="{00000000-EB6A-445B-BB81-F77523B75827}"/>
            </c:ext>
          </c:extLst>
        </c:ser>
        <c:ser>
          <c:idx val="1"/>
          <c:order val="1"/>
          <c:tx>
            <c:strRef>
              <c:f>'trend analysis'!$C$35</c:f>
              <c:strCache>
                <c:ptCount val="1"/>
                <c:pt idx="0">
                  <c:v>Neighbouring LA</c:v>
                </c:pt>
              </c:strCache>
            </c:strRef>
          </c:tx>
          <c:spPr>
            <a:ln w="19050" cap="rnd">
              <a:solidFill>
                <a:schemeClr val="accent6"/>
              </a:solidFill>
              <a:round/>
            </a:ln>
            <a:effectLst/>
          </c:spPr>
          <c:marker>
            <c:symbol val="none"/>
          </c:marker>
          <c:cat>
            <c:numRef>
              <c:f>'trend analysis'!$D$27:$S$27</c:f>
              <c:numCache>
                <c:formatCode>0</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formatCode="General">
                  <c:v>2018</c:v>
                </c:pt>
                <c:pt idx="14" formatCode="General">
                  <c:v>2019</c:v>
                </c:pt>
                <c:pt idx="15" formatCode="General">
                  <c:v>2020</c:v>
                </c:pt>
              </c:numCache>
            </c:numRef>
          </c:cat>
          <c:val>
            <c:numRef>
              <c:f>'trend analysis'!$D$35:$S$35</c:f>
              <c:numCache>
                <c:formatCode>#,##0.0;\-#,##0.0;\-</c:formatCode>
                <c:ptCount val="16"/>
                <c:pt idx="0" formatCode="0.0">
                  <c:v>0</c:v>
                </c:pt>
                <c:pt idx="1">
                  <c:v>3.5017359642745971</c:v>
                </c:pt>
                <c:pt idx="2">
                  <c:v>0.68567171072603339</c:v>
                </c:pt>
                <c:pt idx="3">
                  <c:v>-1.5193240945507807</c:v>
                </c:pt>
                <c:pt idx="4">
                  <c:v>-10.345782035652611</c:v>
                </c:pt>
                <c:pt idx="5">
                  <c:v>-4.3462081909459824</c:v>
                </c:pt>
                <c:pt idx="6">
                  <c:v>-13.46064906464016</c:v>
                </c:pt>
                <c:pt idx="7">
                  <c:v>-7.4809404335899554</c:v>
                </c:pt>
                <c:pt idx="8">
                  <c:v>-10.337518621911347</c:v>
                </c:pt>
                <c:pt idx="9">
                  <c:v>-21.107514790125204</c:v>
                </c:pt>
                <c:pt idx="10">
                  <c:v>-25.483423048802763</c:v>
                </c:pt>
                <c:pt idx="11">
                  <c:v>-29.79972000589126</c:v>
                </c:pt>
                <c:pt idx="12">
                  <c:v>-33.955074565651252</c:v>
                </c:pt>
                <c:pt idx="13">
                  <c:v>-35.226735327472888</c:v>
                </c:pt>
                <c:pt idx="14">
                  <c:v>-39.00257345046559</c:v>
                </c:pt>
                <c:pt idx="15">
                  <c:v>-44.666277517392565</c:v>
                </c:pt>
              </c:numCache>
            </c:numRef>
          </c:val>
          <c:smooth val="1"/>
          <c:extLst>
            <c:ext xmlns:c16="http://schemas.microsoft.com/office/drawing/2014/chart" uri="{C3380CC4-5D6E-409C-BE32-E72D297353CC}">
              <c16:uniqueId val="{00000001-EB6A-445B-BB81-F77523B75827}"/>
            </c:ext>
          </c:extLst>
        </c:ser>
        <c:ser>
          <c:idx val="2"/>
          <c:order val="2"/>
          <c:tx>
            <c:strRef>
              <c:f>'trend analysis'!$C$36</c:f>
              <c:strCache>
                <c:ptCount val="1"/>
                <c:pt idx="0">
                  <c:v>London</c:v>
                </c:pt>
              </c:strCache>
            </c:strRef>
          </c:tx>
          <c:spPr>
            <a:ln w="19050" cap="rnd">
              <a:solidFill>
                <a:srgbClr val="ABD050"/>
              </a:solidFill>
              <a:round/>
            </a:ln>
            <a:effectLst/>
          </c:spPr>
          <c:marker>
            <c:symbol val="none"/>
          </c:marker>
          <c:cat>
            <c:numRef>
              <c:f>'trend analysis'!$D$27:$S$27</c:f>
              <c:numCache>
                <c:formatCode>0</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formatCode="General">
                  <c:v>2018</c:v>
                </c:pt>
                <c:pt idx="14" formatCode="General">
                  <c:v>2019</c:v>
                </c:pt>
                <c:pt idx="15" formatCode="General">
                  <c:v>2020</c:v>
                </c:pt>
              </c:numCache>
            </c:numRef>
          </c:cat>
          <c:val>
            <c:numRef>
              <c:f>'trend analysis'!$D$36:$S$36</c:f>
              <c:numCache>
                <c:formatCode>#,##0.0;\-#,##0.0;\-</c:formatCode>
                <c:ptCount val="16"/>
                <c:pt idx="0" formatCode="0.0">
                  <c:v>0</c:v>
                </c:pt>
                <c:pt idx="1">
                  <c:v>1.8720296078955552</c:v>
                </c:pt>
                <c:pt idx="2">
                  <c:v>-1.1374970574403764</c:v>
                </c:pt>
                <c:pt idx="3">
                  <c:v>-1.9018241489157623</c:v>
                </c:pt>
                <c:pt idx="4">
                  <c:v>-10.507375680228154</c:v>
                </c:pt>
                <c:pt idx="5">
                  <c:v>-5.3338940738351548</c:v>
                </c:pt>
                <c:pt idx="6">
                  <c:v>-14.542193356936773</c:v>
                </c:pt>
                <c:pt idx="7">
                  <c:v>-8.9471456396761191</c:v>
                </c:pt>
                <c:pt idx="8">
                  <c:v>-12.355777383612891</c:v>
                </c:pt>
                <c:pt idx="9">
                  <c:v>-23.36326595421021</c:v>
                </c:pt>
                <c:pt idx="10">
                  <c:v>-27.754875517123885</c:v>
                </c:pt>
                <c:pt idx="11">
                  <c:v>-32.355358492519521</c:v>
                </c:pt>
                <c:pt idx="12">
                  <c:v>-36.525598803999607</c:v>
                </c:pt>
                <c:pt idx="13">
                  <c:v>-37.739269492073348</c:v>
                </c:pt>
                <c:pt idx="14">
                  <c:v>-41.211894935713019</c:v>
                </c:pt>
                <c:pt idx="15">
                  <c:v>-47.268148598682473</c:v>
                </c:pt>
              </c:numCache>
            </c:numRef>
          </c:val>
          <c:smooth val="1"/>
          <c:extLst>
            <c:ext xmlns:c16="http://schemas.microsoft.com/office/drawing/2014/chart" uri="{C3380CC4-5D6E-409C-BE32-E72D297353CC}">
              <c16:uniqueId val="{00000002-EB6A-445B-BB81-F77523B75827}"/>
            </c:ext>
          </c:extLst>
        </c:ser>
        <c:dLbls>
          <c:showLegendKey val="0"/>
          <c:showVal val="0"/>
          <c:showCatName val="0"/>
          <c:showSerName val="0"/>
          <c:showPercent val="0"/>
          <c:showBubbleSize val="0"/>
        </c:dLbls>
        <c:smooth val="0"/>
        <c:axId val="436363560"/>
        <c:axId val="436364872"/>
      </c:lineChart>
      <c:catAx>
        <c:axId val="436363560"/>
        <c:scaling>
          <c:orientation val="minMax"/>
        </c:scaling>
        <c:delete val="0"/>
        <c:axPos val="b"/>
        <c:numFmt formatCode="0" sourceLinked="1"/>
        <c:majorTickMark val="in"/>
        <c:minorTickMark val="none"/>
        <c:tickLblPos val="high"/>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36364872"/>
        <c:crosses val="autoZero"/>
        <c:auto val="1"/>
        <c:lblAlgn val="ctr"/>
        <c:lblOffset val="100"/>
        <c:noMultiLvlLbl val="0"/>
      </c:catAx>
      <c:valAx>
        <c:axId val="4363648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Change since 2005 (%)</a:t>
                </a:r>
              </a:p>
            </c:rich>
          </c:tx>
          <c:layout>
            <c:manualLayout>
              <c:xMode val="edge"/>
              <c:yMode val="edge"/>
              <c:x val="2.3194652302827882E-3"/>
              <c:y val="0.3088848889903415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quot;%&quot;"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36363560"/>
        <c:crosses val="autoZero"/>
        <c:crossBetween val="midCat"/>
        <c:majorUnit val="5"/>
      </c:valAx>
      <c:spPr>
        <a:noFill/>
        <a:ln>
          <a:noFill/>
        </a:ln>
        <a:effectLst/>
      </c:spPr>
    </c:plotArea>
    <c:legend>
      <c:legendPos val="b"/>
      <c:layout>
        <c:manualLayout>
          <c:xMode val="edge"/>
          <c:yMode val="edge"/>
          <c:x val="0.24612502229021388"/>
          <c:y val="0.91238510315462118"/>
          <c:w val="0.59466395742803779"/>
          <c:h val="6.369138991850437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A125A5D7-E3B6-4EF6-8AAC-7A841A68EC11}" type="datetimeFigureOut">
              <a:rPr lang="en-GB" smtClean="0"/>
              <a:t>13/04/2023</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CD833CBC-D5CE-4A62-9EE0-C2079C05C5D8}" type="slidenum">
              <a:rPr lang="en-GB" smtClean="0"/>
              <a:t>‹#›</a:t>
            </a:fld>
            <a:endParaRPr lang="en-GB"/>
          </a:p>
        </p:txBody>
      </p:sp>
    </p:spTree>
    <p:extLst>
      <p:ext uri="{BB962C8B-B14F-4D97-AF65-F5344CB8AC3E}">
        <p14:creationId xmlns:p14="http://schemas.microsoft.com/office/powerpoint/2010/main" val="365854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For the 40:20 Target</a:t>
            </a:r>
            <a:r>
              <a:rPr lang="en-GB" dirty="0"/>
              <a:t>, the Department for Business Energy and Industrial Strategy (BEIS) data is used, with a 2-year delay in reporting. This year we finally have the data to report against the target.</a:t>
            </a:r>
          </a:p>
          <a:p>
            <a:endParaRPr lang="en-GB" dirty="0"/>
          </a:p>
          <a:p>
            <a:r>
              <a:rPr lang="en-GB" dirty="0"/>
              <a:t>From 2019-2020 we achieved a 7.3% reduction in emissions according to the BEIS data. </a:t>
            </a:r>
          </a:p>
          <a:p>
            <a:endParaRPr lang="en-GB" dirty="0"/>
          </a:p>
          <a:p>
            <a:r>
              <a:rPr lang="en-GB" u="none" dirty="0">
                <a:latin typeface="HelveticaNeueLT Std" panose="020B0604020202020204" pitchFamily="34" charset="0"/>
                <a:cs typeface="Times New Roman" panose="02020603050405020304" pitchFamily="18" charset="0"/>
              </a:rPr>
              <a:t>We have met the 2020 target of a 40% reduction in emission and have gone beyond that with 43.1% reduction in total from the 2005 baseline. This has been supported by the decarbonisation of the national grid as well as the significant drop in transportation emission due to COVID-19 pandemic, which also means we might see an increase in emission for the year 2021 as the economy began recovered from the pandemic particularly in the transportation sector. </a:t>
            </a:r>
            <a:endParaRPr lang="en-GB" sz="1200" dirty="0">
              <a:effectLst/>
              <a:latin typeface="HelveticaNeueLT Std" panose="020B0604020202020204" pitchFamily="34" charset="0"/>
              <a:ea typeface="Times New Roman" panose="02020603050405020304" pitchFamily="18" charset="0"/>
              <a:cs typeface="Times New Roman" panose="02020603050405020304" pitchFamily="18" charset="0"/>
            </a:endParaRPr>
          </a:p>
          <a:p>
            <a:endParaRPr lang="en-GB" sz="1200" dirty="0">
              <a:effectLst/>
              <a:latin typeface="HelveticaNeueLT Std" panose="020B0604020202020204" pitchFamily="34" charset="0"/>
              <a:cs typeface="Times New Roman" panose="02020603050405020304" pitchFamily="18" charset="0"/>
            </a:endParaRPr>
          </a:p>
          <a:p>
            <a:r>
              <a:rPr lang="en-GB" sz="1800" u="sng" dirty="0">
                <a:effectLst/>
                <a:latin typeface="HelveticaNeueLT Std" panose="020B0604020202020204" pitchFamily="34" charset="0"/>
                <a:ea typeface="Times New Roman" panose="02020603050405020304" pitchFamily="18" charset="0"/>
                <a:cs typeface="Times New Roman" panose="02020603050405020304" pitchFamily="18" charset="0"/>
              </a:rPr>
              <a:t>For the HCCAP targets, </a:t>
            </a:r>
            <a:r>
              <a:rPr lang="en-GB" sz="1800" dirty="0">
                <a:effectLst/>
                <a:latin typeface="HelveticaNeueLT Std" panose="020B0604020202020204" pitchFamily="34" charset="0"/>
                <a:ea typeface="Times New Roman" panose="02020603050405020304" pitchFamily="18" charset="0"/>
                <a:cs typeface="Times New Roman" panose="02020603050405020304" pitchFamily="18" charset="0"/>
              </a:rPr>
              <a:t>the London Energy and Greenhouse Gas Inventory (LEGGI) </a:t>
            </a:r>
            <a:r>
              <a:rPr lang="en-GB" dirty="0"/>
              <a:t>data is used, with 2-year delay in reporting. </a:t>
            </a:r>
          </a:p>
          <a:p>
            <a:endParaRPr lang="en-GB" dirty="0"/>
          </a:p>
          <a:p>
            <a:r>
              <a:rPr lang="en-GB" dirty="0"/>
              <a:t>Borough reduction</a:t>
            </a:r>
          </a:p>
          <a:p>
            <a:pPr marL="171450" indent="-171450">
              <a:buFont typeface="Arial" panose="020B0604020202020204" pitchFamily="34" charset="0"/>
              <a:buChar char="•"/>
            </a:pPr>
            <a:r>
              <a:rPr lang="en-GB" dirty="0"/>
              <a:t>The overall reduction from 2015 to 2020 is 18%</a:t>
            </a:r>
          </a:p>
          <a:p>
            <a:pPr marL="171450" indent="-171450">
              <a:buFont typeface="Arial" panose="020B0604020202020204" pitchFamily="34" charset="0"/>
              <a:buChar char="•"/>
            </a:pPr>
            <a:r>
              <a:rPr lang="en-GB" dirty="0"/>
              <a:t>The reduction for the last year of 2019 to 2020 was 6.1%</a:t>
            </a:r>
          </a:p>
          <a:p>
            <a:endParaRPr lang="en-GB" dirty="0"/>
          </a:p>
          <a:p>
            <a:r>
              <a:rPr lang="en-GB" dirty="0"/>
              <a:t>Council reduction</a:t>
            </a:r>
          </a:p>
          <a:p>
            <a:pPr marL="171450" indent="-171450">
              <a:buFont typeface="Arial" panose="020B0604020202020204" pitchFamily="34" charset="0"/>
              <a:buChar char="•"/>
            </a:pPr>
            <a:r>
              <a:rPr lang="en-GB" dirty="0"/>
              <a:t>The overall reduction from the 2014/15 financial year to 2021/22 is 69%</a:t>
            </a:r>
          </a:p>
          <a:p>
            <a:pPr marL="171450" indent="-171450">
              <a:buFont typeface="Arial" panose="020B0604020202020204" pitchFamily="34" charset="0"/>
              <a:buChar char="•"/>
            </a:pPr>
            <a:r>
              <a:rPr lang="en-GB" dirty="0"/>
              <a:t>The reduction for the last year of 2020/21 to 2021/22 is 17%</a:t>
            </a:r>
          </a:p>
          <a:p>
            <a:pPr marL="171450" indent="-171450">
              <a:buFont typeface="Arial" panose="020B0604020202020204" pitchFamily="34" charset="0"/>
              <a:buChar char="•"/>
            </a:pPr>
            <a:endParaRPr lang="en-GB" dirty="0"/>
          </a:p>
          <a:p>
            <a:endParaRPr lang="en-GB" dirty="0"/>
          </a:p>
          <a:p>
            <a:r>
              <a:rPr lang="en-GB" dirty="0"/>
              <a:t>We are currently behind the target set in the Climate Change Action Plan to reach our net zero carbon goals.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72BECA-9B46-4E6C-A06B-4EFA53498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4968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i="0" dirty="0">
                <a:effectLst/>
                <a:latin typeface="HelveticaNeueLT Std" panose="020B0604020202020204" pitchFamily="34" charset="0"/>
                <a:ea typeface="Calibri" panose="020F0502020204030204" pitchFamily="34" charset="0"/>
                <a:cs typeface="Times New Roman" panose="02020603050405020304" pitchFamily="18" charset="0"/>
              </a:rPr>
              <a:t>The graph shows the 2005 to 2020 end-user CO</a:t>
            </a:r>
            <a:r>
              <a:rPr lang="en-GB" sz="1800" i="0" baseline="-25000" dirty="0">
                <a:effectLst/>
                <a:latin typeface="HelveticaNeueLT Std" panose="020B0604020202020204" pitchFamily="34" charset="0"/>
                <a:ea typeface="Calibri" panose="020F0502020204030204" pitchFamily="34" charset="0"/>
                <a:cs typeface="Times New Roman" panose="02020603050405020304" pitchFamily="18" charset="0"/>
              </a:rPr>
              <a:t>2</a:t>
            </a:r>
            <a:r>
              <a:rPr lang="en-GB" sz="1800" i="0" dirty="0">
                <a:effectLst/>
                <a:latin typeface="HelveticaNeueLT Std" panose="020B0604020202020204" pitchFamily="34" charset="0"/>
                <a:ea typeface="Calibri" panose="020F0502020204030204" pitchFamily="34" charset="0"/>
                <a:cs typeface="Times New Roman" panose="02020603050405020304" pitchFamily="18" charset="0"/>
              </a:rPr>
              <a:t> emissions trend in Haringey (black), compared to neighbouring boroughs’ mean (orange), and London mean (grey), and our HCCAP target (green). </a:t>
            </a:r>
          </a:p>
          <a:p>
            <a:r>
              <a:rPr lang="en-GB" sz="1800" i="0" dirty="0">
                <a:effectLst/>
                <a:latin typeface="HelveticaNeueLT Std" panose="020B0604020202020204" pitchFamily="34" charset="0"/>
                <a:ea typeface="Calibri" panose="020F0502020204030204" pitchFamily="34" charset="0"/>
                <a:cs typeface="Times New Roman" panose="02020603050405020304" pitchFamily="18" charset="0"/>
              </a:rPr>
              <a:t>Haringey’s emissions are consistently below the mean in neighbouring boroughs, but higher than the 2041 target trajectory. </a:t>
            </a:r>
          </a:p>
          <a:p>
            <a:endParaRPr lang="en-GB" i="0" dirty="0"/>
          </a:p>
          <a:p>
            <a:r>
              <a:rPr lang="en-GB" i="0" dirty="0"/>
              <a:t>We are currently behind the target set in the Climate Change Action Plan to reach our net zero carbon goals.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effectLst/>
                <a:latin typeface="HelveticaNeueLT Std" panose="020B0604020202020204" pitchFamily="34" charset="0"/>
                <a:ea typeface="Calibri" panose="020F0502020204030204" pitchFamily="34" charset="0"/>
                <a:cs typeface="Times New Roman" panose="02020603050405020304" pitchFamily="18" charset="0"/>
              </a:rPr>
              <a:t>The red dashed line shows the performance required in 2020-2021 to return to our target trajectory. </a:t>
            </a:r>
            <a:endParaRPr lang="en-GB" i="0" dirty="0"/>
          </a:p>
          <a:p>
            <a:endParaRPr lang="en-GB" i="0" dirty="0"/>
          </a:p>
          <a:p>
            <a:endParaRPr lang="en-US"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72BECA-9B46-4E6C-A06B-4EFA53498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3676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sz="1200" dirty="0">
                <a:effectLst/>
                <a:ea typeface="Times New Roman" panose="02020603050405020304" pitchFamily="18" charset="0"/>
                <a:cs typeface="Times New Roman" panose="02020603050405020304" pitchFamily="18" charset="0"/>
              </a:rPr>
              <a:t>In Jan 2023, the cabinet adopted the council’s Housing Energy Action Plan which sets out the council’s approach for retrofitting its housing stock, with detailed targets and outcomes for 5-year period from 2023 to 2028. </a:t>
            </a:r>
          </a:p>
          <a:p>
            <a:pPr marL="342900" indent="-342900">
              <a:buFont typeface="Arial" panose="020B0604020202020204" pitchFamily="34" charset="0"/>
              <a:buChar char="•"/>
            </a:pPr>
            <a:r>
              <a:rPr lang="en-GB" sz="1800" dirty="0">
                <a:effectLst/>
                <a:latin typeface="HelveticaNeueLT Std" panose="020B0604020202020204" pitchFamily="34" charset="0"/>
                <a:ea typeface="Calibri" panose="020F0502020204030204" pitchFamily="34" charset="0"/>
                <a:cs typeface="Times New Roman" panose="02020603050405020304" pitchFamily="18" charset="0"/>
              </a:rPr>
              <a:t>The council secured £2.45 million in grants to support refurbishment works on eight schools in the borough which should save an estimated of 226.8 tCO2e per year and also save the school an average of £9,000 per year.</a:t>
            </a:r>
            <a:endParaRPr lang="en-GB" sz="1200" dirty="0">
              <a:effectLst/>
              <a:latin typeface="HelveticaNeueLT Std" panose="020B060402020202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1200" dirty="0">
                <a:effectLst/>
                <a:ea typeface="Times New Roman" panose="02020603050405020304" pitchFamily="18" charset="0"/>
                <a:cs typeface="Times New Roman" panose="02020603050405020304" pitchFamily="18" charset="0"/>
              </a:rPr>
              <a:t>We have successfully implemented 23 new school street projects.</a:t>
            </a:r>
          </a:p>
          <a:p>
            <a:pPr marL="342900" indent="-342900">
              <a:buFont typeface="Arial" panose="020B0604020202020204" pitchFamily="34" charset="0"/>
              <a:buChar char="•"/>
            </a:pPr>
            <a:r>
              <a:rPr lang="en-GB" sz="1800" dirty="0">
                <a:effectLst/>
                <a:latin typeface="HelveticaNeueLT Std" panose="020B0604020202020204" pitchFamily="34" charset="0"/>
                <a:ea typeface="Calibri" panose="020F0502020204030204" pitchFamily="34" charset="0"/>
                <a:cs typeface="Times New Roman" panose="02020603050405020304" pitchFamily="18" charset="0"/>
              </a:rPr>
              <a:t>The Walking and Cycling Action Plan (WCAP) sets out the council policy for our sustainable transport and active travel agenda. Within the Action Plan, 25 LTNs have been identified across Haringey. </a:t>
            </a:r>
            <a:endParaRPr lang="en-GB" sz="1200" dirty="0">
              <a:effectLst/>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GB" sz="1200" dirty="0">
                <a:effectLst/>
                <a:ea typeface="Times New Roman" panose="02020603050405020304" pitchFamily="18" charset="0"/>
                <a:cs typeface="Times New Roman" panose="02020603050405020304" pitchFamily="18" charset="0"/>
              </a:rPr>
              <a:t>Adoption of the Decentralised Energy Networks outline business case for Tottenham Hale and Wood Green.</a:t>
            </a:r>
          </a:p>
          <a:p>
            <a:pPr marL="342900" lvl="0" indent="-342900">
              <a:spcAft>
                <a:spcPts val="1000"/>
              </a:spcAft>
              <a:buFont typeface="Arial" panose="020B0604020202020204" pitchFamily="34" charset="0"/>
              <a:buChar char="•"/>
            </a:pPr>
            <a:r>
              <a:rPr lang="en-GB" sz="1200" dirty="0">
                <a:effectLst/>
                <a:ea typeface="Times New Roman" panose="02020603050405020304" pitchFamily="18" charset="0"/>
                <a:cs typeface="Times New Roman" panose="02020603050405020304" pitchFamily="18" charset="0"/>
              </a:rPr>
              <a:t>The delivery </a:t>
            </a:r>
            <a:r>
              <a:rPr lang="en-GB" sz="1800" dirty="0">
                <a:effectLst/>
                <a:latin typeface="HelveticaNeueLT Std" panose="020B0604020202020204" pitchFamily="34" charset="0"/>
                <a:ea typeface="Times New Roman" panose="02020603050405020304" pitchFamily="18" charset="0"/>
                <a:cs typeface="Times New Roman" panose="02020603050405020304" pitchFamily="18" charset="0"/>
              </a:rPr>
              <a:t>of the Year 1 projects receiving grants from the Community Carbon Fund to which £90,000 was allocated; and opening of the Year 2 grant period to which £70,000 was allocated.</a:t>
            </a:r>
            <a:endParaRPr lang="en-GB" sz="1200" dirty="0">
              <a:effectLst/>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lang="en-GB" sz="1200" dirty="0">
                <a:effectLst/>
                <a:ea typeface="Times New Roman" panose="02020603050405020304" pitchFamily="18" charset="0"/>
                <a:cs typeface="Times New Roman" panose="02020603050405020304" pitchFamily="18" charset="0"/>
              </a:rPr>
              <a:t>Increasing the amount of the Council’s pension fund invested in low carbon technologies and industries – 47.5% in low carbon indices 5% renewable energy infrastructure </a:t>
            </a:r>
          </a:p>
          <a:p>
            <a:pPr marL="342900" lvl="0" indent="-342900">
              <a:spcAft>
                <a:spcPts val="1000"/>
              </a:spcAft>
              <a:buFont typeface="Arial" panose="020B0604020202020204" pitchFamily="34" charset="0"/>
              <a:buChar char="•"/>
            </a:pPr>
            <a:endParaRPr lang="en-GB" sz="1200" dirty="0">
              <a:effectLst/>
              <a:ea typeface="Times New Roman" panose="020206030504050203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GB" sz="1800" dirty="0">
                <a:effectLst/>
                <a:latin typeface="HelveticaNeueLT Std" panose="020B0604020202020204" pitchFamily="34" charset="0"/>
                <a:ea typeface="Calibri" panose="020F0502020204030204" pitchFamily="34" charset="0"/>
                <a:cs typeface="Times New Roman" panose="02020603050405020304" pitchFamily="18" charset="0"/>
              </a:rPr>
              <a:t>Muswell Hill Sustainability Group organised a number of Green Open Homes which attracted 200 visitors to ten local homes and an expert talk session where a total audience of 100 joined to listen to the four expert speakers.</a:t>
            </a:r>
          </a:p>
          <a:p>
            <a:pPr marL="342900" lvl="0" indent="-342900">
              <a:spcAft>
                <a:spcPts val="1000"/>
              </a:spcAft>
              <a:buFont typeface="Arial" panose="020B0604020202020204" pitchFamily="34" charset="0"/>
              <a:buChar char="•"/>
            </a:pPr>
            <a:r>
              <a:rPr lang="en-GB" sz="1800" dirty="0">
                <a:effectLst/>
                <a:latin typeface="HelveticaNeueLT Std" panose="020B0604020202020204" pitchFamily="34" charset="0"/>
                <a:ea typeface="Times New Roman" panose="02020603050405020304" pitchFamily="18" charset="0"/>
                <a:cs typeface="Times New Roman" panose="02020603050405020304" pitchFamily="18" charset="0"/>
              </a:rPr>
              <a:t>Go Green team ran a week of events for London Climate Action week in June/July and Great Big Green week in Sep/Oct.</a:t>
            </a:r>
            <a:endParaRPr lang="en-GB" sz="1200" dirty="0">
              <a:effectLst/>
              <a:ea typeface="Times New Roman" panose="02020603050405020304" pitchFamily="18" charset="0"/>
              <a:cs typeface="Times New Roman" panose="02020603050405020304" pitchFamily="18" charset="0"/>
            </a:endParaRPr>
          </a:p>
          <a:p>
            <a:pPr marL="342900" lvl="0" indent="-342900">
              <a:spcAft>
                <a:spcPts val="1000"/>
              </a:spcAft>
              <a:buFont typeface="Arial" panose="020B0604020202020204" pitchFamily="34" charset="0"/>
              <a:buChar char="•"/>
            </a:pPr>
            <a:endParaRPr lang="en-GB" sz="1200" dirty="0">
              <a:effectLst/>
              <a:ea typeface="Times New Roman" panose="02020603050405020304" pitchFamily="18" charset="0"/>
              <a:cs typeface="Times New Roman" panose="02020603050405020304" pitchFamily="18" charset="0"/>
            </a:endParaRPr>
          </a:p>
          <a:p>
            <a:pPr marL="0" lvl="0" indent="0">
              <a:spcAft>
                <a:spcPts val="1000"/>
              </a:spcAft>
              <a:buFont typeface="Arial" panose="020B0604020202020204" pitchFamily="34" charset="0"/>
              <a:buNone/>
            </a:pPr>
            <a:r>
              <a:rPr lang="en-GB" sz="1200" dirty="0">
                <a:effectLst/>
                <a:ea typeface="Times New Roman" panose="02020603050405020304" pitchFamily="18" charset="0"/>
                <a:cs typeface="Times New Roman" panose="02020603050405020304" pitchFamily="18" charset="0"/>
              </a:rPr>
              <a:t>CONTINUING PROJECTS (ONLY IF ASKED):</a:t>
            </a:r>
          </a:p>
          <a:p>
            <a:pPr marL="342900" indent="-342900">
              <a:buFont typeface="Arial" panose="020B0604020202020204" pitchFamily="34" charset="0"/>
              <a:buChar char="•"/>
            </a:pPr>
            <a:r>
              <a:rPr lang="en-GB" sz="1200" dirty="0">
                <a:effectLst/>
                <a:ea typeface="Times New Roman" panose="02020603050405020304" pitchFamily="18" charset="0"/>
                <a:cs typeface="Times New Roman" panose="02020603050405020304" pitchFamily="18" charset="0"/>
              </a:rPr>
              <a:t>Continue to roll out the LED street lighting project.</a:t>
            </a:r>
          </a:p>
          <a:p>
            <a:pPr marL="342900" indent="-342900">
              <a:buFont typeface="Arial" panose="020B0604020202020204" pitchFamily="34" charset="0"/>
              <a:buChar char="•"/>
            </a:pPr>
            <a:r>
              <a:rPr lang="en-GB" sz="1200" dirty="0">
                <a:effectLst/>
                <a:ea typeface="Times New Roman" panose="02020603050405020304" pitchFamily="18" charset="0"/>
                <a:cs typeface="Times New Roman" panose="02020603050405020304" pitchFamily="18" charset="0"/>
              </a:rPr>
              <a:t>We currently have another 13 School Streets projects in consultation and decision-making stages with implementation, subject to approval, planned this summer. Three of these projects are being delivered by the Planning and Regeneration Team by April 2023.</a:t>
            </a:r>
          </a:p>
          <a:p>
            <a:pPr marL="342900" indent="-342900">
              <a:buFont typeface="Arial" panose="020B0604020202020204" pitchFamily="34" charset="0"/>
              <a:buChar char="•"/>
            </a:pPr>
            <a:r>
              <a:rPr lang="en-GB" sz="1200" dirty="0">
                <a:effectLst/>
                <a:ea typeface="Times New Roman" panose="02020603050405020304" pitchFamily="18" charset="0"/>
                <a:cs typeface="Times New Roman" panose="02020603050405020304" pitchFamily="18" charset="0"/>
              </a:rPr>
              <a:t>The council has made commitment to install around 100 EV charging points annually.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HelveticaNeueLT Std" panose="020B0604020202020204" pitchFamily="34" charset="0"/>
                <a:ea typeface="Calibri" panose="020F0502020204030204" pitchFamily="34" charset="0"/>
                <a:cs typeface="Times New Roman" panose="02020603050405020304" pitchFamily="18" charset="0"/>
              </a:rPr>
              <a:t>Produce Full Business Cases for the Wood Green and Tottenham Hale DENs in 2023. Begin work on site for the North Tottenham DEN in 2023.</a:t>
            </a:r>
            <a:endParaRPr lang="en-GB" sz="1200" dirty="0">
              <a:effectLst/>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1200" dirty="0">
                <a:effectLst/>
                <a:ea typeface="Times New Roman" panose="02020603050405020304" pitchFamily="18" charset="0"/>
                <a:cs typeface="Times New Roman" panose="02020603050405020304" pitchFamily="18" charset="0"/>
              </a:rPr>
              <a:t>Delivering the Year 2 CCF projects and opening of the Year 3 grant period.</a:t>
            </a:r>
          </a:p>
          <a:p>
            <a:pPr marL="342900" indent="-342900">
              <a:buFont typeface="Arial" panose="020B0604020202020204" pitchFamily="34" charset="0"/>
              <a:buChar char="•"/>
            </a:pPr>
            <a:r>
              <a:rPr lang="en-GB" sz="1200" dirty="0">
                <a:effectLst/>
                <a:ea typeface="Times New Roman" panose="02020603050405020304" pitchFamily="18" charset="0"/>
                <a:cs typeface="Times New Roman" panose="02020603050405020304" pitchFamily="18" charset="0"/>
              </a:rPr>
              <a:t>Upgrade Park buildings to at least EPC grade E by 2023 and grade C by 2025.</a:t>
            </a:r>
          </a:p>
          <a:p>
            <a:pPr marL="0" lvl="0" indent="0">
              <a:spcAft>
                <a:spcPts val="1000"/>
              </a:spcAft>
              <a:buFont typeface="Arial" panose="020B0604020202020204" pitchFamily="34" charset="0"/>
              <a:buNone/>
            </a:pPr>
            <a:endParaRPr lang="en-GB" sz="1200" dirty="0">
              <a:effectLst/>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72BECA-9B46-4E6C-A06B-4EFA53498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1229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dirty="0"/>
              <a:t>COP27 in Egypt</a:t>
            </a:r>
          </a:p>
          <a:p>
            <a:pPr marL="742950" lvl="1" indent="-285750">
              <a:buFont typeface="Arial" panose="020B0604020202020204" pitchFamily="34" charset="0"/>
              <a:buChar char="•"/>
            </a:pPr>
            <a:r>
              <a:rPr lang="en-GB" sz="1800" dirty="0">
                <a:effectLst/>
                <a:latin typeface="HelveticaNeueLT Std" panose="020B0604020202020204" pitchFamily="34" charset="0"/>
                <a:ea typeface="Calibri" panose="020F0502020204030204" pitchFamily="34" charset="0"/>
                <a:cs typeface="Times New Roman" panose="02020603050405020304" pitchFamily="18" charset="0"/>
              </a:rPr>
              <a:t>Handing over of COP residency from the UK to Egypt, and it also marked the 30</a:t>
            </a:r>
            <a:r>
              <a:rPr lang="en-GB" sz="1800" baseline="30000" dirty="0">
                <a:effectLst/>
                <a:latin typeface="HelveticaNeueLT Std" panose="020B0604020202020204" pitchFamily="34" charset="0"/>
                <a:ea typeface="Calibri" panose="020F0502020204030204" pitchFamily="34" charset="0"/>
                <a:cs typeface="Times New Roman" panose="02020603050405020304" pitchFamily="18" charset="0"/>
              </a:rPr>
              <a:t>th</a:t>
            </a:r>
            <a:r>
              <a:rPr lang="en-GB" sz="1800" dirty="0">
                <a:effectLst/>
                <a:latin typeface="HelveticaNeueLT Std" panose="020B0604020202020204" pitchFamily="34" charset="0"/>
                <a:ea typeface="Calibri" panose="020F0502020204030204" pitchFamily="34" charset="0"/>
                <a:cs typeface="Times New Roman" panose="02020603050405020304" pitchFamily="18" charset="0"/>
              </a:rPr>
              <a:t> anniversary of UNFCCC. </a:t>
            </a:r>
          </a:p>
          <a:p>
            <a:pPr marL="742950" lvl="1" indent="-285750">
              <a:buFont typeface="Arial" panose="020B0604020202020204" pitchFamily="34" charset="0"/>
              <a:buChar char="•"/>
            </a:pPr>
            <a:r>
              <a:rPr lang="en-GB" sz="1800" dirty="0">
                <a:effectLst/>
                <a:latin typeface="HelveticaNeueLT Std" panose="020B0604020202020204" pitchFamily="34" charset="0"/>
                <a:ea typeface="Calibri" panose="020F0502020204030204" pitchFamily="34" charset="0"/>
                <a:cs typeface="Times New Roman" panose="02020603050405020304" pitchFamily="18" charset="0"/>
              </a:rPr>
              <a:t>Four key themes of the conference: Mitigation, adaptation, finance and collaboration. </a:t>
            </a:r>
          </a:p>
          <a:p>
            <a:pPr marL="742950" lvl="1" indent="-285750">
              <a:buFont typeface="Arial" panose="020B0604020202020204" pitchFamily="34" charset="0"/>
              <a:buChar char="•"/>
            </a:pPr>
            <a:r>
              <a:rPr lang="en-GB" sz="1800" dirty="0">
                <a:effectLst/>
                <a:latin typeface="HelveticaNeueLT Std" panose="020B0604020202020204" pitchFamily="34" charset="0"/>
                <a:ea typeface="Calibri" panose="020F0502020204030204" pitchFamily="34" charset="0"/>
                <a:cs typeface="Times New Roman" panose="02020603050405020304" pitchFamily="18" charset="0"/>
              </a:rPr>
              <a:t>Sharm el-Sheikh Implementation plan was published which reaffirms the commitment to limit the global temperature rise to 1.5°C above pre-industrial levels.</a:t>
            </a:r>
          </a:p>
          <a:p>
            <a:pPr marL="285750" indent="-285750">
              <a:buFont typeface="Arial" panose="020B0604020202020204" pitchFamily="34" charset="0"/>
              <a:buChar char="•"/>
            </a:pPr>
            <a:r>
              <a:rPr lang="en-GB" sz="1200" dirty="0"/>
              <a:t>COP15: UN Biodiversity Conference in Montreal</a:t>
            </a:r>
          </a:p>
          <a:p>
            <a:pPr marL="742950" lvl="1" indent="-285750">
              <a:buFont typeface="Arial" panose="020B0604020202020204" pitchFamily="34" charset="0"/>
              <a:buChar char="•"/>
            </a:pPr>
            <a:r>
              <a:rPr lang="en-GB" sz="1200" dirty="0"/>
              <a:t>A landmark agreement to protect 30% of the natural world by 2030. </a:t>
            </a:r>
          </a:p>
          <a:p>
            <a:pPr marL="742950" lvl="1" indent="-285750">
              <a:buFont typeface="Arial" panose="020B0604020202020204" pitchFamily="34" charset="0"/>
              <a:buChar char="•"/>
            </a:pPr>
            <a:r>
              <a:rPr lang="en-GB" sz="1200" dirty="0"/>
              <a:t>The interim budget, the Cartagena Protocol on Biosafety, the Nagoya Protocol on Access and benefit were proposed. </a:t>
            </a:r>
          </a:p>
          <a:p>
            <a:pPr marL="742950" lvl="1" indent="-285750">
              <a:buFont typeface="Arial" panose="020B0604020202020204" pitchFamily="34" charset="0"/>
              <a:buChar char="•"/>
            </a:pPr>
            <a:r>
              <a:rPr lang="en-GB" sz="1200" dirty="0"/>
              <a:t>The conference adopted the Kunming-Montreal Global Biodiversity Framework</a:t>
            </a:r>
          </a:p>
          <a:p>
            <a:pPr marL="285750" indent="-285750">
              <a:buFont typeface="Arial" panose="020B0604020202020204" pitchFamily="34" charset="0"/>
              <a:buChar char="•"/>
            </a:pPr>
            <a:r>
              <a:rPr lang="en-GB" sz="1200" dirty="0"/>
              <a:t>IPCC report</a:t>
            </a:r>
          </a:p>
          <a:p>
            <a:pPr marL="742950" lvl="1" indent="-285750">
              <a:buFont typeface="Arial" panose="020B0604020202020204" pitchFamily="34" charset="0"/>
              <a:buChar char="•"/>
            </a:pPr>
            <a:r>
              <a:rPr lang="en-GB" sz="1200" dirty="0"/>
              <a:t>IPCC working group III published Climate Change 2022: Mitigation of Climate change</a:t>
            </a:r>
          </a:p>
          <a:p>
            <a:pPr marL="742950" lvl="1" indent="-285750">
              <a:buFont typeface="Arial" panose="020B0604020202020204" pitchFamily="34" charset="0"/>
              <a:buChar char="•"/>
            </a:pPr>
            <a:r>
              <a:rPr lang="en-GB" sz="1200" dirty="0"/>
              <a:t>It is the third contribution to the sixth assessment report. </a:t>
            </a:r>
          </a:p>
          <a:p>
            <a:pPr marL="742950" lvl="1" indent="-285750">
              <a:buFont typeface="Arial" panose="020B0604020202020204" pitchFamily="34" charset="0"/>
              <a:buChar char="•"/>
            </a:pPr>
            <a:r>
              <a:rPr lang="en-GB" sz="1200" dirty="0"/>
              <a:t>The report warns that the world is set to reach </a:t>
            </a:r>
            <a:r>
              <a:rPr lang="en-GB" sz="1200" dirty="0">
                <a:effectLst/>
                <a:latin typeface="HelveticaNeueLT Std" panose="020B0604020202020204" pitchFamily="34" charset="0"/>
                <a:ea typeface="Calibri" panose="020F0502020204030204" pitchFamily="34" charset="0"/>
                <a:cs typeface="Times New Roman" panose="02020603050405020304" pitchFamily="18" charset="0"/>
              </a:rPr>
              <a:t>1.5°C level within the next two decades and only a drastic cut in carbon emission would help prevent an environmental disaster. </a:t>
            </a:r>
            <a:endParaRPr lang="en-GB" sz="1200" dirty="0"/>
          </a:p>
          <a:p>
            <a:pPr marL="285750" indent="-285750">
              <a:buFont typeface="Arial" panose="020B0604020202020204" pitchFamily="34" charset="0"/>
              <a:buChar char="•"/>
            </a:pPr>
            <a:r>
              <a:rPr lang="en-GB" sz="1200" dirty="0"/>
              <a:t>CCC Progress Report </a:t>
            </a:r>
          </a:p>
          <a:p>
            <a:pPr marL="742950" lvl="1" indent="-285750">
              <a:buFont typeface="Arial" panose="020B0604020202020204" pitchFamily="34" charset="0"/>
              <a:buChar char="•"/>
            </a:pPr>
            <a:r>
              <a:rPr lang="en-GB" sz="1200" dirty="0"/>
              <a:t>The report was accompanied by a new Monitoring framework to tracking UK Net-Zero progress.</a:t>
            </a:r>
          </a:p>
          <a:p>
            <a:pPr marL="742950" lvl="1" indent="-285750">
              <a:buFont typeface="Arial" panose="020B0604020202020204" pitchFamily="34" charset="0"/>
              <a:buChar char="•"/>
            </a:pPr>
            <a:r>
              <a:rPr lang="en-GB" sz="1200" dirty="0"/>
              <a:t>The report points out the rebound emission with 4% increase in 2021 as the economy began to recover from the COVID-19 pandemic.  </a:t>
            </a:r>
          </a:p>
          <a:p>
            <a:pPr marL="742950" lvl="1" indent="-285750">
              <a:buFont typeface="Arial" panose="020B0604020202020204" pitchFamily="34" charset="0"/>
              <a:buChar char="•"/>
            </a:pPr>
            <a:r>
              <a:rPr lang="en-GB" sz="1200" dirty="0"/>
              <a:t>call for urgent action towards delivery of tangible progress, actions to address the rising cost-of-living aligned with net-zero and rapid progress on wider enablers with public engagement strategy. </a:t>
            </a:r>
          </a:p>
          <a:p>
            <a:pPr marL="285750" indent="-285750">
              <a:buFont typeface="Arial" panose="020B0604020202020204" pitchFamily="34" charset="0"/>
              <a:buChar char="•"/>
            </a:pPr>
            <a:r>
              <a:rPr lang="en-GB" sz="1200" dirty="0"/>
              <a:t>Building Regulations</a:t>
            </a:r>
          </a:p>
          <a:p>
            <a:pPr marL="742950" lvl="1" indent="-285750">
              <a:buFont typeface="Arial" panose="020B0604020202020204" pitchFamily="34" charset="0"/>
              <a:buChar char="•"/>
            </a:pPr>
            <a:r>
              <a:rPr lang="en-GB" sz="1200" dirty="0"/>
              <a:t>Parts of Building regulation were updates for England and have taken effect from the 15</a:t>
            </a:r>
            <a:r>
              <a:rPr lang="en-GB" sz="1200" baseline="30000" dirty="0"/>
              <a:t>th</a:t>
            </a:r>
            <a:r>
              <a:rPr lang="en-GB" sz="1200" dirty="0"/>
              <a:t> of June 2022.</a:t>
            </a:r>
          </a:p>
          <a:p>
            <a:pPr marL="742950" lvl="1" indent="-285750">
              <a:buFont typeface="Arial" panose="020B0604020202020204" pitchFamily="34" charset="0"/>
              <a:buChar char="•"/>
            </a:pPr>
            <a:r>
              <a:rPr lang="en-GB" sz="1200" dirty="0"/>
              <a:t>Amendments were made to approved documents Part F, Part L, and the release of new document the Part O for new domestic buildings and Part S.</a:t>
            </a:r>
          </a:p>
          <a:p>
            <a:pPr marL="742950" lvl="1" indent="-285750">
              <a:buFont typeface="Arial" panose="020B0604020202020204" pitchFamily="34" charset="0"/>
              <a:buChar char="•"/>
            </a:pPr>
            <a:r>
              <a:rPr lang="en-GB" sz="1200" dirty="0"/>
              <a:t>Part L sets out interim higher requirements for both new and existing building, in advance of consulting on the new Future Homes Standard anticipated to take effect from 2025</a:t>
            </a:r>
          </a:p>
          <a:p>
            <a:pPr marL="285750" indent="-285750">
              <a:buFont typeface="Arial" panose="020B0604020202020204" pitchFamily="34" charset="0"/>
              <a:buChar char="•"/>
            </a:pPr>
            <a:r>
              <a:rPr lang="en-GB" sz="1200" dirty="0"/>
              <a:t>London Plan – Energy assessment guidance</a:t>
            </a:r>
          </a:p>
          <a:p>
            <a:pPr marL="742950" lvl="1" indent="-285750">
              <a:buFont typeface="Arial" panose="020B0604020202020204" pitchFamily="34" charset="0"/>
              <a:buChar char="•"/>
            </a:pPr>
            <a:r>
              <a:rPr lang="en-GB" sz="1200" dirty="0"/>
              <a:t>Following the implementation of Part L 2021, GLA revised their guidance to enforce the London Plan SI2 requirement to achieve minimum 35% onsite carbon reduction. Residential developments are expected to be able to exceed this aiming for an additional benchmark exceeding 50% reduction over Part L2021.  </a:t>
            </a:r>
          </a:p>
          <a:p>
            <a:pPr marL="742950" lvl="1" indent="-285750">
              <a:buFont typeface="Arial" panose="020B0604020202020204" pitchFamily="34" charset="0"/>
              <a:buChar char="•"/>
            </a:pPr>
            <a:r>
              <a:rPr lang="en-GB" sz="1200" dirty="0"/>
              <a:t>It also introduces a new requirement to report on the Energy Use Intensity and space heating demand of development with recommended targets. </a:t>
            </a:r>
          </a:p>
          <a:p>
            <a:pPr marL="285750" indent="-285750">
              <a:buFont typeface="Arial" panose="020B0604020202020204" pitchFamily="34" charset="0"/>
              <a:buChar char="•"/>
            </a:pPr>
            <a:r>
              <a:rPr lang="en-GB" sz="1200" dirty="0"/>
              <a:t>ULEZ Expansion</a:t>
            </a:r>
          </a:p>
          <a:p>
            <a:pPr marL="742950" lvl="1" indent="-285750">
              <a:buFont typeface="Arial" panose="020B0604020202020204" pitchFamily="34" charset="0"/>
              <a:buChar char="•"/>
            </a:pPr>
            <a:r>
              <a:rPr lang="en-GB" sz="1200" dirty="0"/>
              <a:t>Following the expansion of ULEZ to the boundaries of North &amp; South circular roads, a sixth month report was published showing significant reduction on the number of older, more polluting vehicles seen driving in London. </a:t>
            </a:r>
          </a:p>
          <a:p>
            <a:pPr marL="742950" lvl="1" indent="-285750">
              <a:buFont typeface="Arial" panose="020B0604020202020204" pitchFamily="34" charset="0"/>
              <a:buChar char="•"/>
            </a:pPr>
            <a:r>
              <a:rPr lang="en-GB" sz="1200" dirty="0"/>
              <a:t>Plans are now underway to cover the whole of London within the M25. </a:t>
            </a:r>
          </a:p>
          <a:p>
            <a:pPr marL="285750" indent="-285750">
              <a:buFont typeface="Arial" panose="020B0604020202020204" pitchFamily="34" charset="0"/>
              <a:buChar char="•"/>
            </a:pPr>
            <a:r>
              <a:rPr lang="en-GB" sz="1200" dirty="0"/>
              <a:t>Local Plan </a:t>
            </a:r>
          </a:p>
          <a:p>
            <a:pPr marL="742950" lvl="1" indent="-285750">
              <a:buFont typeface="Arial" panose="020B0604020202020204" pitchFamily="34" charset="0"/>
              <a:buChar char="•"/>
            </a:pPr>
            <a:r>
              <a:rPr lang="en-GB" sz="1200" dirty="0"/>
              <a:t>The new Local Plan expected to be published for consultation in 2023, will include higher standards to tackler climate change, enhance sustainability and address climate change adaptation.</a:t>
            </a:r>
          </a:p>
          <a:p>
            <a:pPr marL="742950" lvl="1" indent="-285750">
              <a:buFont typeface="Arial" panose="020B0604020202020204" pitchFamily="34" charset="0"/>
              <a:buChar char="•"/>
            </a:pPr>
            <a:r>
              <a:rPr lang="en-GB" sz="1200" dirty="0"/>
              <a:t>Following the 2020 Towards net zero carbon study, Haringey has commissioned an update to review the impact of the new Building Regs Part L2021 on the study findings, and associated planning policy recommendations and benchmarks.</a:t>
            </a:r>
          </a:p>
          <a:p>
            <a:pPr marL="742950" lvl="1" indent="-285750">
              <a:buFont typeface="Arial" panose="020B0604020202020204" pitchFamily="34" charset="0"/>
              <a:buChar char="•"/>
            </a:pPr>
            <a:r>
              <a:rPr lang="en-GB" sz="1200" dirty="0"/>
              <a:t>The update will include predictive energy modelling results that rest and respond to new GLA energy assessment guidance. </a:t>
            </a:r>
          </a:p>
          <a:p>
            <a:pPr marL="742950" lvl="1" indent="-285750">
              <a:buFont typeface="Arial" panose="020B0604020202020204" pitchFamily="34" charset="0"/>
              <a:buChar char="•"/>
            </a:pPr>
            <a:r>
              <a:rPr lang="en-GB" sz="1200" dirty="0"/>
              <a:t>Haringey is leading Towards Net Zero Carbon study in partnership with 18 other London Boroughs.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72BECA-9B46-4E6C-A06B-4EFA53498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313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report follows the last year’s structure that reflects the six areas laid out in the HCCAP – council, housing, workplace, transport, energy, community. </a:t>
            </a:r>
          </a:p>
          <a:p>
            <a:r>
              <a:rPr lang="en-US" dirty="0"/>
              <a:t>This is the second annual carbon report since the adoption of Haringey Climate Change Action Plan in March 2021. </a:t>
            </a:r>
          </a:p>
          <a:p>
            <a:r>
              <a:rPr lang="en-US" dirty="0"/>
              <a:t>It reports on our progress towards the </a:t>
            </a:r>
          </a:p>
          <a:p>
            <a:pPr marL="171450" indent="-171450">
              <a:buFontTx/>
              <a:buChar char="-"/>
            </a:pPr>
            <a:r>
              <a:rPr lang="en-US" dirty="0"/>
              <a:t>40:20 ambition that was agreed in 2012 and set out an emission target of a 40% reduction in emission by 2020 from a 2005 baseline. </a:t>
            </a:r>
          </a:p>
          <a:p>
            <a:pPr marL="171450" indent="-171450">
              <a:buFontTx/>
              <a:buChar char="-"/>
            </a:pPr>
            <a:r>
              <a:rPr lang="en-US" dirty="0"/>
              <a:t>It also reports on the HCCAP target of being a Net Zero Carbon Borough by 2041. </a:t>
            </a:r>
          </a:p>
          <a:p>
            <a:pPr marL="0" indent="0">
              <a:buFontTx/>
              <a:buNone/>
            </a:pPr>
            <a:r>
              <a:rPr lang="en-US" dirty="0"/>
              <a:t>This reports all relevant carbon reduction projects delivered across the borough this year.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72BECA-9B46-4E6C-A06B-4EFA53498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9175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980B-B932-3B6C-E1D8-E751910E2E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3F2955-E0F9-E807-3926-48AB23B232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7CE06E-73BD-77AE-DE78-FF03F9EC12B7}"/>
              </a:ext>
            </a:extLst>
          </p:cNvPr>
          <p:cNvSpPr>
            <a:spLocks noGrp="1"/>
          </p:cNvSpPr>
          <p:nvPr>
            <p:ph type="dt" sz="half" idx="10"/>
          </p:nvPr>
        </p:nvSpPr>
        <p:spPr/>
        <p:txBody>
          <a:bodyPr/>
          <a:lstStyle/>
          <a:p>
            <a:fld id="{BEE33F1F-0A53-4EFA-A028-62467D63131F}" type="datetimeFigureOut">
              <a:rPr lang="en-GB" smtClean="0"/>
              <a:t>13/04/2023</a:t>
            </a:fld>
            <a:endParaRPr lang="en-GB"/>
          </a:p>
        </p:txBody>
      </p:sp>
      <p:sp>
        <p:nvSpPr>
          <p:cNvPr id="5" name="Footer Placeholder 4">
            <a:extLst>
              <a:ext uri="{FF2B5EF4-FFF2-40B4-BE49-F238E27FC236}">
                <a16:creationId xmlns:a16="http://schemas.microsoft.com/office/drawing/2014/main" id="{400E2963-AC32-A2DA-EA66-FA10040119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C86457-CE37-72FF-6DB8-3D216D9AAE39}"/>
              </a:ext>
            </a:extLst>
          </p:cNvPr>
          <p:cNvSpPr>
            <a:spLocks noGrp="1"/>
          </p:cNvSpPr>
          <p:nvPr>
            <p:ph type="sldNum" sz="quarter" idx="12"/>
          </p:nvPr>
        </p:nvSpPr>
        <p:spPr/>
        <p:txBody>
          <a:bodyPr/>
          <a:lstStyle/>
          <a:p>
            <a:fld id="{F9FB9B8D-184F-45FB-955E-90297620E153}" type="slidenum">
              <a:rPr lang="en-GB" smtClean="0"/>
              <a:t>‹#›</a:t>
            </a:fld>
            <a:endParaRPr lang="en-GB"/>
          </a:p>
        </p:txBody>
      </p:sp>
    </p:spTree>
    <p:extLst>
      <p:ext uri="{BB962C8B-B14F-4D97-AF65-F5344CB8AC3E}">
        <p14:creationId xmlns:p14="http://schemas.microsoft.com/office/powerpoint/2010/main" val="129288055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D7F2A3-0438-C255-8CB3-8BC574970A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691C897-7D50-C791-67B9-8A361E9543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00E0C2-8C3B-92F3-4E1B-DBFE8325EA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33F1F-0A53-4EFA-A028-62467D63131F}" type="datetimeFigureOut">
              <a:rPr lang="en-GB" smtClean="0"/>
              <a:t>13/04/2023</a:t>
            </a:fld>
            <a:endParaRPr lang="en-GB"/>
          </a:p>
        </p:txBody>
      </p:sp>
      <p:sp>
        <p:nvSpPr>
          <p:cNvPr id="5" name="Footer Placeholder 4">
            <a:extLst>
              <a:ext uri="{FF2B5EF4-FFF2-40B4-BE49-F238E27FC236}">
                <a16:creationId xmlns:a16="http://schemas.microsoft.com/office/drawing/2014/main" id="{482693B9-FFD6-20AC-8CD1-8E56C46AC4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5BAB4AF-D9B5-CA90-8693-591012C960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FB9B8D-184F-45FB-955E-90297620E153}" type="slidenum">
              <a:rPr lang="en-GB" smtClean="0"/>
              <a:t>‹#›</a:t>
            </a:fld>
            <a:endParaRPr lang="en-GB"/>
          </a:p>
        </p:txBody>
      </p:sp>
    </p:spTree>
    <p:extLst>
      <p:ext uri="{BB962C8B-B14F-4D97-AF65-F5344CB8AC3E}">
        <p14:creationId xmlns:p14="http://schemas.microsoft.com/office/powerpoint/2010/main" val="2836370654"/>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e88f17aa-5ebf-4ba3-8487-3f87abf3d9b5/?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1.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DC83562-1F27-4E37-B55E-3705E9414141}"/>
              </a:ext>
            </a:extLst>
          </p:cNvPr>
          <p:cNvGraphicFramePr>
            <a:graphicFrameLocks/>
          </p:cNvGraphicFramePr>
          <p:nvPr/>
        </p:nvGraphicFramePr>
        <p:xfrm>
          <a:off x="249212" y="2527069"/>
          <a:ext cx="7106932" cy="3860083"/>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9CEA834C-D444-4147-B383-1EF831B17062}"/>
              </a:ext>
            </a:extLst>
          </p:cNvPr>
          <p:cNvSpPr/>
          <p:nvPr/>
        </p:nvSpPr>
        <p:spPr>
          <a:xfrm>
            <a:off x="0" y="-10049"/>
            <a:ext cx="12192000" cy="141681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10;&#10;Description automatically generated with medium confidence">
            <a:extLst>
              <a:ext uri="{FF2B5EF4-FFF2-40B4-BE49-F238E27FC236}">
                <a16:creationId xmlns:a16="http://schemas.microsoft.com/office/drawing/2014/main" id="{57A80DC7-8A8F-4F9A-A863-B166211DA4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912" y="138506"/>
            <a:ext cx="1615935" cy="1069540"/>
          </a:xfrm>
          <a:prstGeom prst="rect">
            <a:avLst/>
          </a:prstGeom>
        </p:spPr>
      </p:pic>
      <p:sp>
        <p:nvSpPr>
          <p:cNvPr id="8" name="Content Placeholder 7">
            <a:extLst>
              <a:ext uri="{FF2B5EF4-FFF2-40B4-BE49-F238E27FC236}">
                <a16:creationId xmlns:a16="http://schemas.microsoft.com/office/drawing/2014/main" id="{3BC9081A-4EC8-4987-A5D6-54DC047A821F}"/>
              </a:ext>
            </a:extLst>
          </p:cNvPr>
          <p:cNvSpPr>
            <a:spLocks noGrp="1"/>
          </p:cNvSpPr>
          <p:nvPr>
            <p:ph idx="1"/>
          </p:nvPr>
        </p:nvSpPr>
        <p:spPr>
          <a:xfrm>
            <a:off x="222912" y="1714739"/>
            <a:ext cx="6094761" cy="715069"/>
          </a:xfrm>
        </p:spPr>
        <p:txBody>
          <a:bodyPr>
            <a:noAutofit/>
          </a:bodyPr>
          <a:lstStyle/>
          <a:p>
            <a:pPr marL="0" indent="0">
              <a:buNone/>
            </a:pPr>
            <a:r>
              <a:rPr lang="en-GB" sz="3200" b="1" dirty="0"/>
              <a:t>40:20 Target</a:t>
            </a:r>
            <a:endParaRPr lang="en-GB" sz="3200" dirty="0"/>
          </a:p>
        </p:txBody>
      </p:sp>
      <p:sp>
        <p:nvSpPr>
          <p:cNvPr id="12" name="TextBox 11">
            <a:extLst>
              <a:ext uri="{FF2B5EF4-FFF2-40B4-BE49-F238E27FC236}">
                <a16:creationId xmlns:a16="http://schemas.microsoft.com/office/drawing/2014/main" id="{FB4068EB-D491-4AA2-92B9-D1F7DD1118BD}"/>
              </a:ext>
            </a:extLst>
          </p:cNvPr>
          <p:cNvSpPr txBox="1"/>
          <p:nvPr/>
        </p:nvSpPr>
        <p:spPr>
          <a:xfrm>
            <a:off x="2352416" y="4937679"/>
            <a:ext cx="1868045" cy="646331"/>
          </a:xfrm>
          <a:prstGeom prst="rect">
            <a:avLst/>
          </a:prstGeom>
          <a:noFill/>
        </p:spPr>
        <p:txBody>
          <a:bodyPr wrap="square">
            <a:spAutoFit/>
          </a:bodyPr>
          <a:lstStyle/>
          <a:p>
            <a:r>
              <a:rPr lang="en-GB" sz="1800" dirty="0">
                <a:effectLst/>
                <a:ea typeface="Times New Roman" panose="02020603050405020304" pitchFamily="18" charset="0"/>
                <a:cs typeface="Times New Roman" panose="02020603050405020304" pitchFamily="18" charset="0"/>
              </a:rPr>
              <a:t>A total reduction of </a:t>
            </a:r>
            <a:r>
              <a:rPr lang="en-GB" sz="1800" b="1" dirty="0">
                <a:effectLst/>
                <a:ea typeface="Times New Roman" panose="02020603050405020304" pitchFamily="18" charset="0"/>
                <a:cs typeface="Times New Roman" panose="02020603050405020304" pitchFamily="18" charset="0"/>
              </a:rPr>
              <a:t>43.1%</a:t>
            </a:r>
            <a:endParaRPr lang="en-GB" dirty="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0715E45-B915-4729-AB75-FD4621C5D85A}"/>
              </a:ext>
            </a:extLst>
          </p:cNvPr>
          <p:cNvSpPr txBox="1"/>
          <p:nvPr/>
        </p:nvSpPr>
        <p:spPr>
          <a:xfrm>
            <a:off x="249212" y="6290748"/>
            <a:ext cx="4206411" cy="307777"/>
          </a:xfrm>
          <a:prstGeom prst="rect">
            <a:avLst/>
          </a:prstGeom>
          <a:noFill/>
        </p:spPr>
        <p:txBody>
          <a:bodyPr wrap="square" rtlCol="0">
            <a:spAutoFit/>
          </a:bodyPr>
          <a:lstStyle/>
          <a:p>
            <a:r>
              <a:rPr lang="en-GB" sz="1400" i="1" dirty="0"/>
              <a:t>Source: BEIS data for 2020 (2022)</a:t>
            </a:r>
          </a:p>
        </p:txBody>
      </p:sp>
      <p:sp>
        <p:nvSpPr>
          <p:cNvPr id="13" name="Content Placeholder 7">
            <a:extLst>
              <a:ext uri="{FF2B5EF4-FFF2-40B4-BE49-F238E27FC236}">
                <a16:creationId xmlns:a16="http://schemas.microsoft.com/office/drawing/2014/main" id="{024FD5CE-A596-462A-9CCF-C6B594F92427}"/>
              </a:ext>
            </a:extLst>
          </p:cNvPr>
          <p:cNvSpPr txBox="1">
            <a:spLocks/>
          </p:cNvSpPr>
          <p:nvPr/>
        </p:nvSpPr>
        <p:spPr>
          <a:xfrm>
            <a:off x="7740502" y="1714739"/>
            <a:ext cx="3578776" cy="7150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200" b="1" dirty="0"/>
              <a:t>HCCAP Targets</a:t>
            </a:r>
            <a:endParaRPr lang="en-GB" sz="3200" dirty="0"/>
          </a:p>
        </p:txBody>
      </p:sp>
      <p:cxnSp>
        <p:nvCxnSpPr>
          <p:cNvPr id="7" name="Straight Arrow Connector 6">
            <a:extLst>
              <a:ext uri="{FF2B5EF4-FFF2-40B4-BE49-F238E27FC236}">
                <a16:creationId xmlns:a16="http://schemas.microsoft.com/office/drawing/2014/main" id="{FA5CD528-FE8F-4EC0-8759-16E6110BD586}"/>
              </a:ext>
            </a:extLst>
          </p:cNvPr>
          <p:cNvCxnSpPr>
            <a:cxnSpLocks/>
          </p:cNvCxnSpPr>
          <p:nvPr/>
        </p:nvCxnSpPr>
        <p:spPr>
          <a:xfrm>
            <a:off x="4199860" y="5391356"/>
            <a:ext cx="2842385" cy="1926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7" name="Table 4">
            <a:extLst>
              <a:ext uri="{FF2B5EF4-FFF2-40B4-BE49-F238E27FC236}">
                <a16:creationId xmlns:a16="http://schemas.microsoft.com/office/drawing/2014/main" id="{01955C30-DECB-497A-A1E4-B4FDDB309905}"/>
              </a:ext>
            </a:extLst>
          </p:cNvPr>
          <p:cNvGraphicFramePr>
            <a:graphicFrameLocks noGrp="1"/>
          </p:cNvGraphicFramePr>
          <p:nvPr/>
        </p:nvGraphicFramePr>
        <p:xfrm>
          <a:off x="7740502" y="2527069"/>
          <a:ext cx="4375831" cy="3343762"/>
        </p:xfrm>
        <a:graphic>
          <a:graphicData uri="http://schemas.openxmlformats.org/drawingml/2006/table">
            <a:tbl>
              <a:tblPr firstRow="1" bandRow="1">
                <a:tableStyleId>{5C22544A-7EE6-4342-B048-85BDC9FD1C3A}</a:tableStyleId>
              </a:tblPr>
              <a:tblGrid>
                <a:gridCol w="1569753">
                  <a:extLst>
                    <a:ext uri="{9D8B030D-6E8A-4147-A177-3AD203B41FA5}">
                      <a16:colId xmlns:a16="http://schemas.microsoft.com/office/drawing/2014/main" val="2298795983"/>
                    </a:ext>
                  </a:extLst>
                </a:gridCol>
                <a:gridCol w="1363287">
                  <a:extLst>
                    <a:ext uri="{9D8B030D-6E8A-4147-A177-3AD203B41FA5}">
                      <a16:colId xmlns:a16="http://schemas.microsoft.com/office/drawing/2014/main" val="2618803355"/>
                    </a:ext>
                  </a:extLst>
                </a:gridCol>
                <a:gridCol w="1442791">
                  <a:extLst>
                    <a:ext uri="{9D8B030D-6E8A-4147-A177-3AD203B41FA5}">
                      <a16:colId xmlns:a16="http://schemas.microsoft.com/office/drawing/2014/main" val="2434721265"/>
                    </a:ext>
                  </a:extLst>
                </a:gridCol>
              </a:tblGrid>
              <a:tr h="360669">
                <a:tc>
                  <a:txBody>
                    <a:bodyPr/>
                    <a:lstStyle/>
                    <a:p>
                      <a:pPr algn="ctr"/>
                      <a:endParaRPr lang="en-GB" sz="2000" dirty="0"/>
                    </a:p>
                  </a:txBody>
                  <a:tcPr/>
                </a:tc>
                <a:tc>
                  <a:txBody>
                    <a:bodyPr/>
                    <a:lstStyle/>
                    <a:p>
                      <a:pPr algn="ctr"/>
                      <a:r>
                        <a:rPr lang="en-GB" sz="2000" dirty="0"/>
                        <a:t>Borough</a:t>
                      </a:r>
                    </a:p>
                  </a:txBody>
                  <a:tcPr/>
                </a:tc>
                <a:tc>
                  <a:txBody>
                    <a:bodyPr/>
                    <a:lstStyle/>
                    <a:p>
                      <a:pPr algn="ctr"/>
                      <a:r>
                        <a:rPr lang="en-GB" sz="2000" dirty="0"/>
                        <a:t>Council</a:t>
                      </a:r>
                    </a:p>
                  </a:txBody>
                  <a:tcPr/>
                </a:tc>
                <a:extLst>
                  <a:ext uri="{0D108BD9-81ED-4DB2-BD59-A6C34878D82A}">
                    <a16:rowId xmlns:a16="http://schemas.microsoft.com/office/drawing/2014/main" val="1029982103"/>
                  </a:ext>
                </a:extLst>
              </a:tr>
              <a:tr h="592880">
                <a:tc>
                  <a:txBody>
                    <a:bodyPr/>
                    <a:lstStyle/>
                    <a:p>
                      <a:pPr algn="ctr"/>
                      <a:r>
                        <a:rPr lang="en-GB" sz="2000" dirty="0"/>
                        <a:t>Target year</a:t>
                      </a:r>
                    </a:p>
                  </a:txBody>
                  <a:tcPr/>
                </a:tc>
                <a:tc>
                  <a:txBody>
                    <a:bodyPr/>
                    <a:lstStyle/>
                    <a:p>
                      <a:pPr algn="ctr"/>
                      <a:r>
                        <a:rPr lang="en-GB" sz="2000" dirty="0"/>
                        <a:t>2041</a:t>
                      </a:r>
                    </a:p>
                  </a:txBody>
                  <a:tcPr/>
                </a:tc>
                <a:tc>
                  <a:txBody>
                    <a:bodyPr/>
                    <a:lstStyle/>
                    <a:p>
                      <a:pPr algn="ctr"/>
                      <a:r>
                        <a:rPr lang="en-GB" sz="2000" dirty="0"/>
                        <a:t>2027</a:t>
                      </a:r>
                    </a:p>
                  </a:txBody>
                  <a:tcPr/>
                </a:tc>
                <a:extLst>
                  <a:ext uri="{0D108BD9-81ED-4DB2-BD59-A6C34878D82A}">
                    <a16:rowId xmlns:a16="http://schemas.microsoft.com/office/drawing/2014/main" val="2437960224"/>
                  </a:ext>
                </a:extLst>
              </a:tr>
              <a:tr h="816467">
                <a:tc>
                  <a:txBody>
                    <a:bodyPr/>
                    <a:lstStyle/>
                    <a:p>
                      <a:pPr algn="ctr"/>
                      <a:r>
                        <a:rPr lang="en-GB" sz="2000" dirty="0"/>
                        <a:t>Achieved reduction in CO</a:t>
                      </a:r>
                      <a:r>
                        <a:rPr lang="en-GB" sz="2000" baseline="-25000" dirty="0"/>
                        <a:t>2</a:t>
                      </a:r>
                      <a:endParaRPr lang="en-GB"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t>18%</a:t>
                      </a:r>
                    </a:p>
                  </a:txBody>
                  <a:tcPr/>
                </a:tc>
                <a:tc>
                  <a:txBody>
                    <a:bodyPr/>
                    <a:lstStyle/>
                    <a:p>
                      <a:pPr algn="ctr"/>
                      <a:r>
                        <a:rPr lang="en-GB" sz="2000" b="1" dirty="0"/>
                        <a:t>69%</a:t>
                      </a:r>
                    </a:p>
                  </a:txBody>
                  <a:tcPr/>
                </a:tc>
                <a:extLst>
                  <a:ext uri="{0D108BD9-81ED-4DB2-BD59-A6C34878D82A}">
                    <a16:rowId xmlns:a16="http://schemas.microsoft.com/office/drawing/2014/main" val="626571487"/>
                  </a:ext>
                </a:extLst>
              </a:tr>
              <a:tr h="1348802">
                <a:tc>
                  <a:txBody>
                    <a:bodyPr/>
                    <a:lstStyle/>
                    <a:p>
                      <a:pPr algn="ctr"/>
                      <a:r>
                        <a:rPr lang="en-GB" sz="2000" dirty="0"/>
                        <a:t>Data year</a:t>
                      </a:r>
                    </a:p>
                  </a:txBody>
                  <a:tcPr/>
                </a:tc>
                <a:tc>
                  <a:txBody>
                    <a:bodyPr/>
                    <a:lstStyle/>
                    <a:p>
                      <a:pPr algn="ctr"/>
                      <a:r>
                        <a:rPr lang="en-GB" sz="2000" b="1" dirty="0"/>
                        <a:t>2015 to 2020</a:t>
                      </a:r>
                    </a:p>
                  </a:txBody>
                  <a:tcPr/>
                </a:tc>
                <a:tc>
                  <a:txBody>
                    <a:bodyPr/>
                    <a:lstStyle/>
                    <a:p>
                      <a:pPr algn="ctr"/>
                      <a:r>
                        <a:rPr lang="en-GB" sz="2000" b="1" dirty="0"/>
                        <a:t>2014/15 </a:t>
                      </a:r>
                    </a:p>
                    <a:p>
                      <a:pPr algn="ctr"/>
                      <a:r>
                        <a:rPr lang="en-GB" sz="2000" b="1" dirty="0"/>
                        <a:t>to </a:t>
                      </a:r>
                    </a:p>
                    <a:p>
                      <a:pPr algn="ctr"/>
                      <a:r>
                        <a:rPr lang="en-GB" sz="2000" b="1" dirty="0"/>
                        <a:t>2020/21</a:t>
                      </a:r>
                    </a:p>
                  </a:txBody>
                  <a:tcPr/>
                </a:tc>
                <a:extLst>
                  <a:ext uri="{0D108BD9-81ED-4DB2-BD59-A6C34878D82A}">
                    <a16:rowId xmlns:a16="http://schemas.microsoft.com/office/drawing/2014/main" val="1475999442"/>
                  </a:ext>
                </a:extLst>
              </a:tr>
            </a:tbl>
          </a:graphicData>
        </a:graphic>
      </p:graphicFrame>
      <p:sp>
        <p:nvSpPr>
          <p:cNvPr id="19" name="TextBox 18">
            <a:extLst>
              <a:ext uri="{FF2B5EF4-FFF2-40B4-BE49-F238E27FC236}">
                <a16:creationId xmlns:a16="http://schemas.microsoft.com/office/drawing/2014/main" id="{6AD82673-6D7A-480D-A9EE-D1A0D24C6F2F}"/>
              </a:ext>
            </a:extLst>
          </p:cNvPr>
          <p:cNvSpPr txBox="1"/>
          <p:nvPr/>
        </p:nvSpPr>
        <p:spPr>
          <a:xfrm>
            <a:off x="7736377" y="5866962"/>
            <a:ext cx="4206411" cy="307777"/>
          </a:xfrm>
          <a:prstGeom prst="rect">
            <a:avLst/>
          </a:prstGeom>
          <a:noFill/>
        </p:spPr>
        <p:txBody>
          <a:bodyPr wrap="square" rtlCol="0">
            <a:spAutoFit/>
          </a:bodyPr>
          <a:lstStyle/>
          <a:p>
            <a:r>
              <a:rPr lang="en-GB" sz="1400" i="1" dirty="0"/>
              <a:t>Source: LEGGI data for 2020 (2022)</a:t>
            </a:r>
          </a:p>
        </p:txBody>
      </p:sp>
      <p:sp>
        <p:nvSpPr>
          <p:cNvPr id="9" name="TextBox 8">
            <a:extLst>
              <a:ext uri="{FF2B5EF4-FFF2-40B4-BE49-F238E27FC236}">
                <a16:creationId xmlns:a16="http://schemas.microsoft.com/office/drawing/2014/main" id="{A4B81F2E-328C-93A8-DB3E-07B50614FF4B}"/>
              </a:ext>
            </a:extLst>
          </p:cNvPr>
          <p:cNvSpPr txBox="1"/>
          <p:nvPr/>
        </p:nvSpPr>
        <p:spPr>
          <a:xfrm>
            <a:off x="2783661" y="405972"/>
            <a:ext cx="9185427" cy="584775"/>
          </a:xfrm>
          <a:prstGeom prst="rect">
            <a:avLst/>
          </a:prstGeom>
          <a:noFill/>
        </p:spPr>
        <p:txBody>
          <a:bodyPr wrap="square" rtlCol="0">
            <a:spAutoFit/>
          </a:bodyPr>
          <a:lstStyle/>
          <a:p>
            <a:r>
              <a:rPr lang="en-GB" sz="3200" dirty="0"/>
              <a:t>12</a:t>
            </a:r>
            <a:r>
              <a:rPr lang="en-GB" sz="3200" baseline="30000" dirty="0"/>
              <a:t>th</a:t>
            </a:r>
            <a:r>
              <a:rPr lang="en-GB" sz="3200" dirty="0"/>
              <a:t> Annual Carbon Report</a:t>
            </a:r>
          </a:p>
        </p:txBody>
      </p:sp>
    </p:spTree>
    <p:extLst>
      <p:ext uri="{BB962C8B-B14F-4D97-AF65-F5344CB8AC3E}">
        <p14:creationId xmlns:p14="http://schemas.microsoft.com/office/powerpoint/2010/main" val="2245050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title="This slide contains the following visuals: Carbon Emissions from 2015 to 2020. Please refer to the notes on this slide for details">
            <a:hlinkClick r:id="rId3"/>
            <a:extLst>
              <a:ext uri="{FF2B5EF4-FFF2-40B4-BE49-F238E27FC236}">
                <a16:creationId xmlns:a16="http://schemas.microsoft.com/office/drawing/2014/main" id="{EB0C8EBF-F9C4-D1BD-6E57-354B58018839}"/>
              </a:ext>
            </a:extLst>
          </p:cNvPr>
          <p:cNvPicPr>
            <a:picLocks noChangeAspect="1"/>
          </p:cNvPicPr>
          <p:nvPr/>
        </p:nvPicPr>
        <p:blipFill rotWithShape="1">
          <a:blip r:embed="rId4"/>
          <a:srcRect l="12253" t="10448" r="10827" b="18309"/>
          <a:stretch/>
        </p:blipFill>
        <p:spPr>
          <a:xfrm>
            <a:off x="1243908" y="1356601"/>
            <a:ext cx="9704183" cy="5127326"/>
          </a:xfrm>
          <a:prstGeom prst="rect">
            <a:avLst/>
          </a:prstGeom>
          <a:noFill/>
        </p:spPr>
      </p:pic>
      <p:sp>
        <p:nvSpPr>
          <p:cNvPr id="3" name="Rectangle 2">
            <a:extLst>
              <a:ext uri="{FF2B5EF4-FFF2-40B4-BE49-F238E27FC236}">
                <a16:creationId xmlns:a16="http://schemas.microsoft.com/office/drawing/2014/main" id="{9CEA834C-D444-4147-B383-1EF831B17062}"/>
              </a:ext>
            </a:extLst>
          </p:cNvPr>
          <p:cNvSpPr/>
          <p:nvPr/>
        </p:nvSpPr>
        <p:spPr>
          <a:xfrm>
            <a:off x="0" y="-10049"/>
            <a:ext cx="12192000" cy="141681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10;&#10;Description automatically generated with medium confidence">
            <a:extLst>
              <a:ext uri="{FF2B5EF4-FFF2-40B4-BE49-F238E27FC236}">
                <a16:creationId xmlns:a16="http://schemas.microsoft.com/office/drawing/2014/main" id="{57A80DC7-8A8F-4F9A-A863-B166211DA4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912" y="138506"/>
            <a:ext cx="1615935" cy="1069540"/>
          </a:xfrm>
          <a:prstGeom prst="rect">
            <a:avLst/>
          </a:prstGeom>
        </p:spPr>
      </p:pic>
      <p:sp>
        <p:nvSpPr>
          <p:cNvPr id="5" name="TextBox 4">
            <a:extLst>
              <a:ext uri="{FF2B5EF4-FFF2-40B4-BE49-F238E27FC236}">
                <a16:creationId xmlns:a16="http://schemas.microsoft.com/office/drawing/2014/main" id="{D0715E45-B915-4729-AB75-FD4621C5D85A}"/>
              </a:ext>
            </a:extLst>
          </p:cNvPr>
          <p:cNvSpPr txBox="1"/>
          <p:nvPr/>
        </p:nvSpPr>
        <p:spPr>
          <a:xfrm>
            <a:off x="57669" y="5501399"/>
            <a:ext cx="1550812" cy="954107"/>
          </a:xfrm>
          <a:prstGeom prst="rect">
            <a:avLst/>
          </a:prstGeom>
          <a:noFill/>
        </p:spPr>
        <p:txBody>
          <a:bodyPr wrap="square" rtlCol="0">
            <a:spAutoFit/>
          </a:bodyPr>
          <a:lstStyle/>
          <a:p>
            <a:r>
              <a:rPr lang="en-GB" sz="1400" i="1" dirty="0"/>
              <a:t>Source: LEGGI data 2015-2020; ARUP Analysis for the HCCAP</a:t>
            </a:r>
          </a:p>
        </p:txBody>
      </p:sp>
      <p:sp>
        <p:nvSpPr>
          <p:cNvPr id="2" name="TextBox 1">
            <a:extLst>
              <a:ext uri="{FF2B5EF4-FFF2-40B4-BE49-F238E27FC236}">
                <a16:creationId xmlns:a16="http://schemas.microsoft.com/office/drawing/2014/main" id="{39342D5A-0531-2CC5-4E70-9724A0E462EF}"/>
              </a:ext>
            </a:extLst>
          </p:cNvPr>
          <p:cNvSpPr txBox="1"/>
          <p:nvPr/>
        </p:nvSpPr>
        <p:spPr>
          <a:xfrm>
            <a:off x="2783661" y="405972"/>
            <a:ext cx="9185427" cy="584775"/>
          </a:xfrm>
          <a:prstGeom prst="rect">
            <a:avLst/>
          </a:prstGeom>
          <a:solidFill>
            <a:srgbClr val="92D050"/>
          </a:solidFill>
        </p:spPr>
        <p:txBody>
          <a:bodyPr wrap="square" rtlCol="0">
            <a:spAutoFit/>
          </a:bodyPr>
          <a:lstStyle/>
          <a:p>
            <a:r>
              <a:rPr lang="en-GB" sz="3200" dirty="0"/>
              <a:t>12</a:t>
            </a:r>
            <a:r>
              <a:rPr lang="en-GB" sz="3200" baseline="30000" dirty="0"/>
              <a:t>th</a:t>
            </a:r>
            <a:r>
              <a:rPr lang="en-GB" sz="3200" dirty="0"/>
              <a:t> Annual Carbon Report</a:t>
            </a:r>
          </a:p>
        </p:txBody>
      </p:sp>
    </p:spTree>
    <p:extLst>
      <p:ext uri="{BB962C8B-B14F-4D97-AF65-F5344CB8AC3E}">
        <p14:creationId xmlns:p14="http://schemas.microsoft.com/office/powerpoint/2010/main" val="3828014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EA834C-D444-4147-B383-1EF831B17062}"/>
              </a:ext>
            </a:extLst>
          </p:cNvPr>
          <p:cNvSpPr/>
          <p:nvPr/>
        </p:nvSpPr>
        <p:spPr>
          <a:xfrm>
            <a:off x="0" y="-10049"/>
            <a:ext cx="12192000" cy="141681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pic>
        <p:nvPicPr>
          <p:cNvPr id="4" name="Picture 3" descr="Logo&#10;&#10;Description automatically generated with medium confidence">
            <a:extLst>
              <a:ext uri="{FF2B5EF4-FFF2-40B4-BE49-F238E27FC236}">
                <a16:creationId xmlns:a16="http://schemas.microsoft.com/office/drawing/2014/main" id="{57A80DC7-8A8F-4F9A-A863-B166211DA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912" y="138506"/>
            <a:ext cx="1615935" cy="1069540"/>
          </a:xfrm>
          <a:prstGeom prst="rect">
            <a:avLst/>
          </a:prstGeom>
        </p:spPr>
      </p:pic>
      <p:sp>
        <p:nvSpPr>
          <p:cNvPr id="8" name="Content Placeholder 7">
            <a:extLst>
              <a:ext uri="{FF2B5EF4-FFF2-40B4-BE49-F238E27FC236}">
                <a16:creationId xmlns:a16="http://schemas.microsoft.com/office/drawing/2014/main" id="{3BC9081A-4EC8-4987-A5D6-54DC047A821F}"/>
              </a:ext>
            </a:extLst>
          </p:cNvPr>
          <p:cNvSpPr>
            <a:spLocks noGrp="1"/>
          </p:cNvSpPr>
          <p:nvPr>
            <p:ph idx="1"/>
          </p:nvPr>
        </p:nvSpPr>
        <p:spPr>
          <a:xfrm>
            <a:off x="246054" y="1540690"/>
            <a:ext cx="5699423" cy="733686"/>
          </a:xfrm>
        </p:spPr>
        <p:txBody>
          <a:bodyPr>
            <a:normAutofit/>
          </a:bodyPr>
          <a:lstStyle/>
          <a:p>
            <a:pPr marL="0" indent="0">
              <a:buNone/>
            </a:pPr>
            <a:r>
              <a:rPr lang="en-GB" sz="3200" b="1" dirty="0"/>
              <a:t>Projects Delivered in 2022</a:t>
            </a:r>
            <a:endParaRPr lang="en-GB" sz="3200" dirty="0"/>
          </a:p>
        </p:txBody>
      </p:sp>
      <p:sp>
        <p:nvSpPr>
          <p:cNvPr id="2" name="TextBox 1">
            <a:extLst>
              <a:ext uri="{FF2B5EF4-FFF2-40B4-BE49-F238E27FC236}">
                <a16:creationId xmlns:a16="http://schemas.microsoft.com/office/drawing/2014/main" id="{9BB7D9BF-FDA4-4D9F-9905-63EA97A05571}"/>
              </a:ext>
            </a:extLst>
          </p:cNvPr>
          <p:cNvSpPr txBox="1"/>
          <p:nvPr/>
        </p:nvSpPr>
        <p:spPr>
          <a:xfrm>
            <a:off x="246054" y="2097930"/>
            <a:ext cx="8026077" cy="4524315"/>
          </a:xfrm>
          <a:prstGeom prst="rect">
            <a:avLst/>
          </a:prstGeom>
          <a:noFill/>
        </p:spPr>
        <p:txBody>
          <a:bodyPr wrap="square" rtlCol="0">
            <a:spAutoFit/>
          </a:bodyPr>
          <a:lstStyle/>
          <a:p>
            <a:r>
              <a:rPr lang="en-GB" dirty="0">
                <a:ea typeface="Times New Roman" panose="02020603050405020304" pitchFamily="18" charset="0"/>
                <a:cs typeface="Times New Roman" panose="02020603050405020304" pitchFamily="18" charset="0"/>
              </a:rPr>
              <a:t>Council work:</a:t>
            </a:r>
            <a:endParaRPr lang="en-GB" dirty="0">
              <a:effectLst/>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dirty="0">
                <a:ea typeface="Times New Roman" panose="02020603050405020304" pitchFamily="18" charset="0"/>
                <a:cs typeface="Times New Roman" panose="02020603050405020304" pitchFamily="18" charset="0"/>
              </a:rPr>
              <a:t>Adoption of the Housing Energy Action Plan</a:t>
            </a:r>
          </a:p>
          <a:p>
            <a:pPr marL="342900" indent="-342900">
              <a:buFont typeface="Arial" panose="020B0604020202020204" pitchFamily="34" charset="0"/>
              <a:buChar char="•"/>
            </a:pPr>
            <a:r>
              <a:rPr lang="en-GB" dirty="0">
                <a:effectLst/>
                <a:ea typeface="Times New Roman" panose="02020603050405020304" pitchFamily="18" charset="0"/>
                <a:cs typeface="Times New Roman" panose="02020603050405020304" pitchFamily="18" charset="0"/>
              </a:rPr>
              <a:t>Updates on the implementation of the £2.5m grant to support schools’ energy efficiency </a:t>
            </a:r>
          </a:p>
          <a:p>
            <a:pPr marL="342900" lvl="0" indent="-342900">
              <a:buFont typeface="Arial" panose="020B0604020202020204" pitchFamily="34" charset="0"/>
              <a:buChar char="•"/>
            </a:pPr>
            <a:r>
              <a:rPr lang="en-GB" dirty="0">
                <a:ea typeface="Times New Roman" panose="02020603050405020304" pitchFamily="18" charset="0"/>
                <a:cs typeface="Times New Roman" panose="02020603050405020304" pitchFamily="18" charset="0"/>
              </a:rPr>
              <a:t>Implementation of 23 new</a:t>
            </a:r>
            <a:r>
              <a:rPr lang="en-GB" dirty="0">
                <a:effectLst/>
                <a:ea typeface="Times New Roman" panose="02020603050405020304" pitchFamily="18" charset="0"/>
                <a:cs typeface="Times New Roman" panose="02020603050405020304" pitchFamily="18" charset="0"/>
              </a:rPr>
              <a:t> School Street Projects and introduction of 3 LTNs</a:t>
            </a:r>
          </a:p>
          <a:p>
            <a:pPr marL="342900" lvl="0" indent="-342900">
              <a:buFont typeface="Arial" panose="020B0604020202020204" pitchFamily="34" charset="0"/>
              <a:buChar char="•"/>
            </a:pPr>
            <a:r>
              <a:rPr lang="en-GB" dirty="0">
                <a:ea typeface="Times New Roman" panose="02020603050405020304" pitchFamily="18" charset="0"/>
                <a:cs typeface="Times New Roman" panose="02020603050405020304" pitchFamily="18" charset="0"/>
              </a:rPr>
              <a:t>Implementation of the Walking and Cycling Action Plan</a:t>
            </a:r>
            <a:endParaRPr lang="en-GB" dirty="0">
              <a:effectLst/>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GB" dirty="0">
                <a:effectLst/>
                <a:ea typeface="Times New Roman" panose="02020603050405020304" pitchFamily="18" charset="0"/>
                <a:cs typeface="Times New Roman" panose="02020603050405020304" pitchFamily="18" charset="0"/>
              </a:rPr>
              <a:t>Adoption of the Outline Business Case for the Decentralised Energy Networks</a:t>
            </a:r>
          </a:p>
          <a:p>
            <a:pPr marL="342900" lvl="0" indent="-342900">
              <a:buFont typeface="Arial" panose="020B0604020202020204" pitchFamily="34" charset="0"/>
              <a:buChar char="•"/>
            </a:pPr>
            <a:r>
              <a:rPr lang="en-GB" dirty="0">
                <a:effectLst/>
                <a:ea typeface="Times New Roman" panose="02020603050405020304" pitchFamily="18" charset="0"/>
                <a:cs typeface="Times New Roman" panose="02020603050405020304" pitchFamily="18" charset="0"/>
              </a:rPr>
              <a:t>Delivery of the Year 1 </a:t>
            </a:r>
            <a:r>
              <a:rPr lang="en-GB" dirty="0">
                <a:ea typeface="Times New Roman" panose="02020603050405020304" pitchFamily="18" charset="0"/>
                <a:cs typeface="Times New Roman" panose="02020603050405020304" pitchFamily="18" charset="0"/>
              </a:rPr>
              <a:t>Community Carbon Fund projects and opening of the Year 2 grant period. </a:t>
            </a:r>
          </a:p>
          <a:p>
            <a:pPr marL="342900" lvl="0" indent="-342900">
              <a:buFont typeface="Arial" panose="020B0604020202020204" pitchFamily="34" charset="0"/>
              <a:buChar char="•"/>
            </a:pPr>
            <a:r>
              <a:rPr lang="en-GB" dirty="0">
                <a:effectLst/>
                <a:ea typeface="Times New Roman" panose="02020603050405020304" pitchFamily="18" charset="0"/>
                <a:cs typeface="Times New Roman" panose="02020603050405020304" pitchFamily="18" charset="0"/>
              </a:rPr>
              <a:t>Increasing the amount of the Council’s pension fund invested in low-carbon technologies and industries. </a:t>
            </a:r>
          </a:p>
          <a:p>
            <a:pPr marL="342900" lvl="0" indent="-342900">
              <a:buFont typeface="Arial" panose="020B0604020202020204" pitchFamily="34" charset="0"/>
              <a:buChar char="•"/>
            </a:pPr>
            <a:endParaRPr lang="en-GB" dirty="0">
              <a:ea typeface="Times New Roman" panose="02020603050405020304" pitchFamily="18" charset="0"/>
              <a:cs typeface="Times New Roman" panose="02020603050405020304" pitchFamily="18" charset="0"/>
            </a:endParaRPr>
          </a:p>
          <a:p>
            <a:pPr lvl="0"/>
            <a:r>
              <a:rPr lang="en-GB" dirty="0">
                <a:effectLst/>
                <a:ea typeface="Times New Roman" panose="02020603050405020304" pitchFamily="18" charset="0"/>
                <a:cs typeface="Times New Roman" panose="02020603050405020304" pitchFamily="18" charset="0"/>
              </a:rPr>
              <a:t>Community projects:</a:t>
            </a:r>
          </a:p>
          <a:p>
            <a:pPr marL="342900" lvl="0" indent="-342900">
              <a:buFont typeface="Arial" panose="020B0604020202020204" pitchFamily="34" charset="0"/>
              <a:buChar char="•"/>
            </a:pPr>
            <a:r>
              <a:rPr lang="en-GB" dirty="0">
                <a:ea typeface="Times New Roman" panose="02020603050405020304" pitchFamily="18" charset="0"/>
                <a:cs typeface="Times New Roman" panose="02020603050405020304" pitchFamily="18" charset="0"/>
              </a:rPr>
              <a:t>Green Open Homes by Muswell Hill Sustainability Group</a:t>
            </a:r>
          </a:p>
          <a:p>
            <a:pPr marL="342900" lvl="0" indent="-342900">
              <a:buFont typeface="Arial" panose="020B0604020202020204" pitchFamily="34" charset="0"/>
              <a:buChar char="•"/>
            </a:pPr>
            <a:r>
              <a:rPr lang="en-GB" dirty="0">
                <a:effectLst/>
                <a:ea typeface="Times New Roman" panose="02020603050405020304" pitchFamily="18" charset="0"/>
                <a:cs typeface="Times New Roman" panose="02020603050405020304" pitchFamily="18" charset="0"/>
              </a:rPr>
              <a:t>Go Green Team at London Climate Action Week &amp; Haringey’s Great Big Green Week</a:t>
            </a:r>
          </a:p>
        </p:txBody>
      </p:sp>
      <p:sp>
        <p:nvSpPr>
          <p:cNvPr id="10" name="TextBox 9">
            <a:extLst>
              <a:ext uri="{FF2B5EF4-FFF2-40B4-BE49-F238E27FC236}">
                <a16:creationId xmlns:a16="http://schemas.microsoft.com/office/drawing/2014/main" id="{320F690F-8F9A-D229-9B72-93136A1F5D67}"/>
              </a:ext>
            </a:extLst>
          </p:cNvPr>
          <p:cNvSpPr txBox="1"/>
          <p:nvPr/>
        </p:nvSpPr>
        <p:spPr>
          <a:xfrm>
            <a:off x="9136919" y="5954228"/>
            <a:ext cx="3133061" cy="584775"/>
          </a:xfrm>
          <a:prstGeom prst="rect">
            <a:avLst/>
          </a:prstGeom>
          <a:noFill/>
        </p:spPr>
        <p:txBody>
          <a:bodyPr wrap="square" rtlCol="0">
            <a:spAutoFit/>
          </a:bodyPr>
          <a:lstStyle/>
          <a:p>
            <a:r>
              <a:rPr lang="en-GB" sz="1600" i="1" dirty="0"/>
              <a:t>Community Energy Champions training organised by LUOS</a:t>
            </a:r>
          </a:p>
        </p:txBody>
      </p:sp>
      <p:pic>
        <p:nvPicPr>
          <p:cNvPr id="12" name="Picture 11">
            <a:extLst>
              <a:ext uri="{FF2B5EF4-FFF2-40B4-BE49-F238E27FC236}">
                <a16:creationId xmlns:a16="http://schemas.microsoft.com/office/drawing/2014/main" id="{D3B8AA72-C3F0-404B-EB5A-2C319207DBA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85508" y="4151781"/>
            <a:ext cx="2865754" cy="1802447"/>
          </a:xfrm>
          <a:prstGeom prst="rect">
            <a:avLst/>
          </a:prstGeom>
          <a:noFill/>
          <a:ln>
            <a:noFill/>
          </a:ln>
        </p:spPr>
      </p:pic>
      <p:sp>
        <p:nvSpPr>
          <p:cNvPr id="13" name="TextBox 12">
            <a:extLst>
              <a:ext uri="{FF2B5EF4-FFF2-40B4-BE49-F238E27FC236}">
                <a16:creationId xmlns:a16="http://schemas.microsoft.com/office/drawing/2014/main" id="{25CE3E2B-42B7-C3DD-DA0A-2B225816EEC1}"/>
              </a:ext>
            </a:extLst>
          </p:cNvPr>
          <p:cNvSpPr txBox="1"/>
          <p:nvPr/>
        </p:nvSpPr>
        <p:spPr>
          <a:xfrm>
            <a:off x="8984512" y="3367620"/>
            <a:ext cx="3207489" cy="338554"/>
          </a:xfrm>
          <a:prstGeom prst="rect">
            <a:avLst/>
          </a:prstGeom>
          <a:noFill/>
        </p:spPr>
        <p:txBody>
          <a:bodyPr wrap="square" rtlCol="0">
            <a:spAutoFit/>
          </a:bodyPr>
          <a:lstStyle/>
          <a:p>
            <a:r>
              <a:rPr lang="en-GB" sz="1600" i="1" dirty="0"/>
              <a:t>Belmont &amp; The Vale School Street</a:t>
            </a:r>
          </a:p>
        </p:txBody>
      </p:sp>
      <p:pic>
        <p:nvPicPr>
          <p:cNvPr id="15" name="Picture 14" descr="A picture containing text, sky, outdoor, street&#10;&#10;Description automatically generated">
            <a:extLst>
              <a:ext uri="{FF2B5EF4-FFF2-40B4-BE49-F238E27FC236}">
                <a16:creationId xmlns:a16="http://schemas.microsoft.com/office/drawing/2014/main" id="{DA105D5D-0C65-32DA-5E45-EA20849A4E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9941" y="1484109"/>
            <a:ext cx="3421321" cy="1924493"/>
          </a:xfrm>
          <a:prstGeom prst="rect">
            <a:avLst/>
          </a:prstGeom>
        </p:spPr>
      </p:pic>
      <p:sp>
        <p:nvSpPr>
          <p:cNvPr id="16" name="TextBox 15">
            <a:extLst>
              <a:ext uri="{FF2B5EF4-FFF2-40B4-BE49-F238E27FC236}">
                <a16:creationId xmlns:a16="http://schemas.microsoft.com/office/drawing/2014/main" id="{8E7360EF-1940-B182-25EA-B75C6FB84D42}"/>
              </a:ext>
            </a:extLst>
          </p:cNvPr>
          <p:cNvSpPr txBox="1"/>
          <p:nvPr/>
        </p:nvSpPr>
        <p:spPr>
          <a:xfrm>
            <a:off x="2783661" y="405972"/>
            <a:ext cx="9185427" cy="584775"/>
          </a:xfrm>
          <a:prstGeom prst="rect">
            <a:avLst/>
          </a:prstGeom>
          <a:noFill/>
        </p:spPr>
        <p:txBody>
          <a:bodyPr wrap="square" rtlCol="0">
            <a:spAutoFit/>
          </a:bodyPr>
          <a:lstStyle/>
          <a:p>
            <a:r>
              <a:rPr lang="en-GB" sz="3200" dirty="0"/>
              <a:t>12</a:t>
            </a:r>
            <a:r>
              <a:rPr lang="en-GB" sz="3200" baseline="30000" dirty="0"/>
              <a:t>th</a:t>
            </a:r>
            <a:r>
              <a:rPr lang="en-GB" sz="3200" dirty="0"/>
              <a:t> Annual Carbon Report</a:t>
            </a:r>
          </a:p>
        </p:txBody>
      </p:sp>
    </p:spTree>
    <p:extLst>
      <p:ext uri="{BB962C8B-B14F-4D97-AF65-F5344CB8AC3E}">
        <p14:creationId xmlns:p14="http://schemas.microsoft.com/office/powerpoint/2010/main" val="290015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EA834C-D444-4147-B383-1EF831B17062}"/>
              </a:ext>
            </a:extLst>
          </p:cNvPr>
          <p:cNvSpPr/>
          <p:nvPr/>
        </p:nvSpPr>
        <p:spPr>
          <a:xfrm>
            <a:off x="0" y="-10049"/>
            <a:ext cx="12192000" cy="141681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10;&#10;Description automatically generated with medium confidence">
            <a:extLst>
              <a:ext uri="{FF2B5EF4-FFF2-40B4-BE49-F238E27FC236}">
                <a16:creationId xmlns:a16="http://schemas.microsoft.com/office/drawing/2014/main" id="{57A80DC7-8A8F-4F9A-A863-B166211DA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912" y="138506"/>
            <a:ext cx="1615935" cy="1069540"/>
          </a:xfrm>
          <a:prstGeom prst="rect">
            <a:avLst/>
          </a:prstGeom>
        </p:spPr>
      </p:pic>
      <p:sp>
        <p:nvSpPr>
          <p:cNvPr id="8" name="Content Placeholder 7">
            <a:extLst>
              <a:ext uri="{FF2B5EF4-FFF2-40B4-BE49-F238E27FC236}">
                <a16:creationId xmlns:a16="http://schemas.microsoft.com/office/drawing/2014/main" id="{3BC9081A-4EC8-4987-A5D6-54DC047A821F}"/>
              </a:ext>
            </a:extLst>
          </p:cNvPr>
          <p:cNvSpPr>
            <a:spLocks noGrp="1"/>
          </p:cNvSpPr>
          <p:nvPr>
            <p:ph idx="1"/>
          </p:nvPr>
        </p:nvSpPr>
        <p:spPr>
          <a:xfrm>
            <a:off x="509080" y="1725229"/>
            <a:ext cx="7757306" cy="2005830"/>
          </a:xfrm>
        </p:spPr>
        <p:txBody>
          <a:bodyPr>
            <a:noAutofit/>
          </a:bodyPr>
          <a:lstStyle/>
          <a:p>
            <a:pPr marL="0" indent="0">
              <a:buNone/>
            </a:pPr>
            <a:r>
              <a:rPr lang="en-GB" sz="3200" b="1" dirty="0"/>
              <a:t>Headline National &amp; Regional Policies</a:t>
            </a:r>
            <a:endParaRPr lang="en-GB" sz="3200" dirty="0"/>
          </a:p>
        </p:txBody>
      </p:sp>
      <p:sp>
        <p:nvSpPr>
          <p:cNvPr id="5" name="TextBox 4">
            <a:extLst>
              <a:ext uri="{FF2B5EF4-FFF2-40B4-BE49-F238E27FC236}">
                <a16:creationId xmlns:a16="http://schemas.microsoft.com/office/drawing/2014/main" id="{CA69E601-0A1A-42F4-8F57-9783F13BCFFB}"/>
              </a:ext>
            </a:extLst>
          </p:cNvPr>
          <p:cNvSpPr txBox="1"/>
          <p:nvPr/>
        </p:nvSpPr>
        <p:spPr>
          <a:xfrm>
            <a:off x="509080" y="2564510"/>
            <a:ext cx="6882906" cy="4031873"/>
          </a:xfrm>
          <a:prstGeom prst="rect">
            <a:avLst/>
          </a:prstGeom>
          <a:noFill/>
        </p:spPr>
        <p:txBody>
          <a:bodyPr wrap="square" rtlCol="0">
            <a:spAutoFit/>
          </a:bodyPr>
          <a:lstStyle/>
          <a:p>
            <a:r>
              <a:rPr lang="en-GB" sz="2400" i="1" dirty="0"/>
              <a:t>International</a:t>
            </a:r>
          </a:p>
          <a:p>
            <a:pPr marL="285750" indent="-285750">
              <a:buFont typeface="Arial" panose="020B0604020202020204" pitchFamily="34" charset="0"/>
              <a:buChar char="•"/>
            </a:pPr>
            <a:r>
              <a:rPr lang="en-GB" sz="2300" dirty="0"/>
              <a:t>COP27 in Egypt</a:t>
            </a:r>
          </a:p>
          <a:p>
            <a:pPr marL="285750" indent="-285750">
              <a:buFont typeface="Arial" panose="020B0604020202020204" pitchFamily="34" charset="0"/>
              <a:buChar char="•"/>
            </a:pPr>
            <a:r>
              <a:rPr lang="en-GB" sz="2300" dirty="0"/>
              <a:t>COP 15 UN Biodiversity Conference in Montreal</a:t>
            </a:r>
          </a:p>
          <a:p>
            <a:pPr marL="285750" indent="-285750">
              <a:buFont typeface="Arial" panose="020B0604020202020204" pitchFamily="34" charset="0"/>
              <a:buChar char="•"/>
            </a:pPr>
            <a:r>
              <a:rPr lang="en-GB" sz="2300" dirty="0"/>
              <a:t>IPCC Report: Climate Change 2022 </a:t>
            </a:r>
          </a:p>
          <a:p>
            <a:pPr marL="285750" indent="-285750">
              <a:buFont typeface="Arial" panose="020B0604020202020204" pitchFamily="34" charset="0"/>
              <a:buChar char="•"/>
            </a:pPr>
            <a:endParaRPr lang="en-GB" sz="2400" dirty="0"/>
          </a:p>
          <a:p>
            <a:r>
              <a:rPr lang="en-GB" sz="2400" i="1" dirty="0"/>
              <a:t>National</a:t>
            </a:r>
          </a:p>
          <a:p>
            <a:pPr marL="285750" indent="-285750">
              <a:buFont typeface="Arial" panose="020B0604020202020204" pitchFamily="34" charset="0"/>
              <a:buChar char="•"/>
            </a:pPr>
            <a:r>
              <a:rPr lang="en-GB" sz="2300" dirty="0"/>
              <a:t>CCC Progress Report</a:t>
            </a:r>
          </a:p>
          <a:p>
            <a:pPr marL="285750" indent="-285750">
              <a:buFont typeface="Arial" panose="020B0604020202020204" pitchFamily="34" charset="0"/>
              <a:buChar char="•"/>
            </a:pPr>
            <a:r>
              <a:rPr lang="en-GB" sz="2300" dirty="0"/>
              <a:t>Building Regulations: Part F, L (updates), O &amp; S (new)</a:t>
            </a:r>
          </a:p>
          <a:p>
            <a:pPr marL="285750" indent="-285750">
              <a:buFont typeface="Arial" panose="020B0604020202020204" pitchFamily="34" charset="0"/>
              <a:buChar char="•"/>
            </a:pPr>
            <a:r>
              <a:rPr lang="en-GB" sz="2300" dirty="0"/>
              <a:t>London Plan – GLA Energy assessment guidance</a:t>
            </a:r>
          </a:p>
          <a:p>
            <a:pPr marL="285750" indent="-285750">
              <a:buFont typeface="Arial" panose="020B0604020202020204" pitchFamily="34" charset="0"/>
              <a:buChar char="•"/>
            </a:pPr>
            <a:r>
              <a:rPr lang="en-GB" sz="2300" dirty="0"/>
              <a:t>ULEZ Expansion</a:t>
            </a:r>
          </a:p>
          <a:p>
            <a:pPr marL="285750" indent="-285750">
              <a:buFont typeface="Arial" panose="020B0604020202020204" pitchFamily="34" charset="0"/>
              <a:buChar char="•"/>
            </a:pPr>
            <a:r>
              <a:rPr lang="en-GB" sz="2300" dirty="0"/>
              <a:t>Leading on impact study of new Building Regulations</a:t>
            </a:r>
          </a:p>
        </p:txBody>
      </p:sp>
      <p:pic>
        <p:nvPicPr>
          <p:cNvPr id="1026" name="Picture 2" descr="COP 27 Begins in Egypt - What to Expect - Climate Adaptation Platform">
            <a:extLst>
              <a:ext uri="{FF2B5EF4-FFF2-40B4-BE49-F238E27FC236}">
                <a16:creationId xmlns:a16="http://schemas.microsoft.com/office/drawing/2014/main" id="{AD9B448C-52EE-95F5-AA9D-7DC7855AB0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7939" y="3836834"/>
            <a:ext cx="3835142" cy="25641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P-15 | JNCC - Adviser to Government on Nature Conservation">
            <a:extLst>
              <a:ext uri="{FF2B5EF4-FFF2-40B4-BE49-F238E27FC236}">
                <a16:creationId xmlns:a16="http://schemas.microsoft.com/office/drawing/2014/main" id="{DC5F17EF-1204-4135-945B-6C2AE5F632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986" y="1651579"/>
            <a:ext cx="4456753" cy="19737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4AFADB1-9EEF-A4E8-7685-3271A45234D3}"/>
              </a:ext>
            </a:extLst>
          </p:cNvPr>
          <p:cNvSpPr txBox="1"/>
          <p:nvPr/>
        </p:nvSpPr>
        <p:spPr>
          <a:xfrm>
            <a:off x="2783661" y="405972"/>
            <a:ext cx="9185427" cy="584775"/>
          </a:xfrm>
          <a:prstGeom prst="rect">
            <a:avLst/>
          </a:prstGeom>
          <a:noFill/>
        </p:spPr>
        <p:txBody>
          <a:bodyPr wrap="square" rtlCol="0">
            <a:spAutoFit/>
          </a:bodyPr>
          <a:lstStyle/>
          <a:p>
            <a:r>
              <a:rPr lang="en-GB" sz="3200" dirty="0"/>
              <a:t>12</a:t>
            </a:r>
            <a:r>
              <a:rPr lang="en-GB" sz="3200" baseline="30000" dirty="0"/>
              <a:t>th</a:t>
            </a:r>
            <a:r>
              <a:rPr lang="en-GB" sz="3200" dirty="0"/>
              <a:t> Annual Carbon Report</a:t>
            </a:r>
          </a:p>
        </p:txBody>
      </p:sp>
    </p:spTree>
    <p:extLst>
      <p:ext uri="{BB962C8B-B14F-4D97-AF65-F5344CB8AC3E}">
        <p14:creationId xmlns:p14="http://schemas.microsoft.com/office/powerpoint/2010/main" val="1068262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Timeline&#10;&#10;Description automatically generated">
            <a:extLst>
              <a:ext uri="{FF2B5EF4-FFF2-40B4-BE49-F238E27FC236}">
                <a16:creationId xmlns:a16="http://schemas.microsoft.com/office/drawing/2014/main" id="{3AD9EA21-5702-A059-42A9-A8E12E0D48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7284" y="1420965"/>
            <a:ext cx="1253758" cy="1776591"/>
          </a:xfrm>
          <a:prstGeom prst="rect">
            <a:avLst/>
          </a:prstGeom>
        </p:spPr>
      </p:pic>
      <p:pic>
        <p:nvPicPr>
          <p:cNvPr id="28" name="Picture 27" descr="Shape&#10;&#10;Description automatically generated with medium confidence">
            <a:extLst>
              <a:ext uri="{FF2B5EF4-FFF2-40B4-BE49-F238E27FC236}">
                <a16:creationId xmlns:a16="http://schemas.microsoft.com/office/drawing/2014/main" id="{289303AB-69EE-0CCF-E7BC-648E0E4381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3646" y="1572176"/>
            <a:ext cx="1097858" cy="1416818"/>
          </a:xfrm>
          <a:prstGeom prst="rect">
            <a:avLst/>
          </a:prstGeom>
        </p:spPr>
      </p:pic>
      <p:sp>
        <p:nvSpPr>
          <p:cNvPr id="3" name="Rectangle 2">
            <a:extLst>
              <a:ext uri="{FF2B5EF4-FFF2-40B4-BE49-F238E27FC236}">
                <a16:creationId xmlns:a16="http://schemas.microsoft.com/office/drawing/2014/main" id="{9CEA834C-D444-4147-B383-1EF831B17062}"/>
              </a:ext>
            </a:extLst>
          </p:cNvPr>
          <p:cNvSpPr/>
          <p:nvPr/>
        </p:nvSpPr>
        <p:spPr>
          <a:xfrm>
            <a:off x="0" y="-10049"/>
            <a:ext cx="12192000" cy="141681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10;&#10;Description automatically generated with medium confidence">
            <a:extLst>
              <a:ext uri="{FF2B5EF4-FFF2-40B4-BE49-F238E27FC236}">
                <a16:creationId xmlns:a16="http://schemas.microsoft.com/office/drawing/2014/main" id="{57A80DC7-8A8F-4F9A-A863-B166211DA4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912" y="138506"/>
            <a:ext cx="1615935" cy="1069540"/>
          </a:xfrm>
          <a:prstGeom prst="rect">
            <a:avLst/>
          </a:prstGeom>
        </p:spPr>
      </p:pic>
      <p:sp>
        <p:nvSpPr>
          <p:cNvPr id="6" name="TextBox 5">
            <a:extLst>
              <a:ext uri="{FF2B5EF4-FFF2-40B4-BE49-F238E27FC236}">
                <a16:creationId xmlns:a16="http://schemas.microsoft.com/office/drawing/2014/main" id="{905E2AE4-7C38-4CF4-A7CE-DE8A4489E310}"/>
              </a:ext>
            </a:extLst>
          </p:cNvPr>
          <p:cNvSpPr txBox="1"/>
          <p:nvPr/>
        </p:nvSpPr>
        <p:spPr>
          <a:xfrm>
            <a:off x="2783661" y="405972"/>
            <a:ext cx="9185427" cy="584775"/>
          </a:xfrm>
          <a:prstGeom prst="rect">
            <a:avLst/>
          </a:prstGeom>
          <a:noFill/>
        </p:spPr>
        <p:txBody>
          <a:bodyPr wrap="square" rtlCol="0">
            <a:spAutoFit/>
          </a:bodyPr>
          <a:lstStyle/>
          <a:p>
            <a:r>
              <a:rPr lang="en-GB" sz="3200" dirty="0"/>
              <a:t>12</a:t>
            </a:r>
            <a:r>
              <a:rPr lang="en-GB" sz="3200" baseline="30000" dirty="0"/>
              <a:t>th</a:t>
            </a:r>
            <a:r>
              <a:rPr lang="en-GB" sz="3200" dirty="0"/>
              <a:t> Annual Carbon Report</a:t>
            </a:r>
          </a:p>
        </p:txBody>
      </p:sp>
      <p:sp>
        <p:nvSpPr>
          <p:cNvPr id="8" name="Content Placeholder 7">
            <a:extLst>
              <a:ext uri="{FF2B5EF4-FFF2-40B4-BE49-F238E27FC236}">
                <a16:creationId xmlns:a16="http://schemas.microsoft.com/office/drawing/2014/main" id="{3BC9081A-4EC8-4987-A5D6-54DC047A821F}"/>
              </a:ext>
            </a:extLst>
          </p:cNvPr>
          <p:cNvSpPr>
            <a:spLocks noGrp="1"/>
          </p:cNvSpPr>
          <p:nvPr>
            <p:ph idx="1"/>
          </p:nvPr>
        </p:nvSpPr>
        <p:spPr>
          <a:xfrm>
            <a:off x="287161" y="1943726"/>
            <a:ext cx="10254589" cy="2005830"/>
          </a:xfrm>
        </p:spPr>
        <p:txBody>
          <a:bodyPr>
            <a:noAutofit/>
          </a:bodyPr>
          <a:lstStyle/>
          <a:p>
            <a:pPr marL="0" indent="0">
              <a:buNone/>
            </a:pPr>
            <a:r>
              <a:rPr lang="en-GB" sz="3200" b="1" dirty="0"/>
              <a:t>Background to the Twelfth Annual Carbon Report</a:t>
            </a:r>
            <a:endParaRPr lang="en-GB" sz="3200" dirty="0"/>
          </a:p>
        </p:txBody>
      </p:sp>
      <p:sp>
        <p:nvSpPr>
          <p:cNvPr id="5" name="TextBox 4">
            <a:extLst>
              <a:ext uri="{FF2B5EF4-FFF2-40B4-BE49-F238E27FC236}">
                <a16:creationId xmlns:a16="http://schemas.microsoft.com/office/drawing/2014/main" id="{CA69E601-0A1A-42F4-8F57-9783F13BCFFB}"/>
              </a:ext>
            </a:extLst>
          </p:cNvPr>
          <p:cNvSpPr txBox="1"/>
          <p:nvPr/>
        </p:nvSpPr>
        <p:spPr>
          <a:xfrm>
            <a:off x="1908252" y="2612946"/>
            <a:ext cx="7180515" cy="3416320"/>
          </a:xfrm>
          <a:prstGeom prst="rect">
            <a:avLst/>
          </a:prstGeom>
          <a:noFill/>
        </p:spPr>
        <p:txBody>
          <a:bodyPr wrap="square" rtlCol="0">
            <a:spAutoFit/>
          </a:bodyPr>
          <a:lstStyle/>
          <a:p>
            <a:pPr marL="285750" indent="-285750">
              <a:buFont typeface="Arial" panose="020B0604020202020204" pitchFamily="34" charset="0"/>
              <a:buChar char="•"/>
            </a:pPr>
            <a:r>
              <a:rPr lang="en-GB" sz="2400" dirty="0"/>
              <a:t>Second Annual Carbon Report since adopting the Haringey Climate Change Action Plan (HCCAP) in March 2021.</a:t>
            </a:r>
          </a:p>
          <a:p>
            <a:pPr marL="285750" indent="-285750">
              <a:buFont typeface="Arial" panose="020B0604020202020204" pitchFamily="34" charset="0"/>
              <a:buChar char="•"/>
            </a:pPr>
            <a:r>
              <a:rPr lang="en-GB" sz="2400" dirty="0"/>
              <a:t>Reports on:</a:t>
            </a:r>
          </a:p>
          <a:p>
            <a:pPr marL="742950" lvl="1" indent="-285750">
              <a:buFont typeface="Arial" panose="020B0604020202020204" pitchFamily="34" charset="0"/>
              <a:buChar char="•"/>
            </a:pPr>
            <a:r>
              <a:rPr lang="en-GB" sz="2400" dirty="0"/>
              <a:t>Completion of 40:20 emissions target </a:t>
            </a:r>
          </a:p>
          <a:p>
            <a:pPr marL="742950" lvl="1" indent="-285750">
              <a:buFont typeface="Arial" panose="020B0604020202020204" pitchFamily="34" charset="0"/>
              <a:buChar char="•"/>
            </a:pPr>
            <a:r>
              <a:rPr lang="en-GB" sz="2400" dirty="0"/>
              <a:t>Progress towards HCCAP target of being a Net Zero Carbon Borough by 2041</a:t>
            </a:r>
          </a:p>
          <a:p>
            <a:pPr marL="285750" indent="-285750">
              <a:buFont typeface="Arial" panose="020B0604020202020204" pitchFamily="34" charset="0"/>
              <a:buChar char="•"/>
            </a:pPr>
            <a:r>
              <a:rPr lang="en-GB" sz="2400" dirty="0"/>
              <a:t>Reports on relevant carbon reduction projects delivered across the borough in 2022. </a:t>
            </a:r>
          </a:p>
        </p:txBody>
      </p:sp>
      <p:pic>
        <p:nvPicPr>
          <p:cNvPr id="7" name="Picture 6">
            <a:extLst>
              <a:ext uri="{FF2B5EF4-FFF2-40B4-BE49-F238E27FC236}">
                <a16:creationId xmlns:a16="http://schemas.microsoft.com/office/drawing/2014/main" id="{3259AD5B-1397-FBE8-E144-2A532CA3BCB3}"/>
              </a:ext>
            </a:extLst>
          </p:cNvPr>
          <p:cNvPicPr>
            <a:picLocks noChangeAspect="1"/>
          </p:cNvPicPr>
          <p:nvPr/>
        </p:nvPicPr>
        <p:blipFill>
          <a:blip r:embed="rId6"/>
          <a:stretch>
            <a:fillRect/>
          </a:stretch>
        </p:blipFill>
        <p:spPr>
          <a:xfrm>
            <a:off x="11091984" y="1743384"/>
            <a:ext cx="1111667" cy="1560234"/>
          </a:xfrm>
          <a:prstGeom prst="rect">
            <a:avLst/>
          </a:prstGeom>
        </p:spPr>
      </p:pic>
      <p:pic>
        <p:nvPicPr>
          <p:cNvPr id="10" name="Picture 9">
            <a:extLst>
              <a:ext uri="{FF2B5EF4-FFF2-40B4-BE49-F238E27FC236}">
                <a16:creationId xmlns:a16="http://schemas.microsoft.com/office/drawing/2014/main" id="{E92E2B6B-1319-46A2-A588-EABD88DA2A7A}"/>
              </a:ext>
            </a:extLst>
          </p:cNvPr>
          <p:cNvPicPr>
            <a:picLocks noChangeAspect="1"/>
          </p:cNvPicPr>
          <p:nvPr/>
        </p:nvPicPr>
        <p:blipFill>
          <a:blip r:embed="rId7"/>
          <a:stretch>
            <a:fillRect/>
          </a:stretch>
        </p:blipFill>
        <p:spPr>
          <a:xfrm>
            <a:off x="9559206" y="2572490"/>
            <a:ext cx="1123015" cy="1567391"/>
          </a:xfrm>
          <a:prstGeom prst="rect">
            <a:avLst/>
          </a:prstGeom>
        </p:spPr>
      </p:pic>
      <p:pic>
        <p:nvPicPr>
          <p:cNvPr id="12" name="Picture 11">
            <a:extLst>
              <a:ext uri="{FF2B5EF4-FFF2-40B4-BE49-F238E27FC236}">
                <a16:creationId xmlns:a16="http://schemas.microsoft.com/office/drawing/2014/main" id="{0B141079-9B9C-3C96-E36B-047E347215F5}"/>
              </a:ext>
            </a:extLst>
          </p:cNvPr>
          <p:cNvPicPr>
            <a:picLocks noChangeAspect="1"/>
          </p:cNvPicPr>
          <p:nvPr/>
        </p:nvPicPr>
        <p:blipFill>
          <a:blip r:embed="rId8"/>
          <a:stretch>
            <a:fillRect/>
          </a:stretch>
        </p:blipFill>
        <p:spPr>
          <a:xfrm>
            <a:off x="10344210" y="2989109"/>
            <a:ext cx="1179095" cy="1660358"/>
          </a:xfrm>
          <a:prstGeom prst="rect">
            <a:avLst/>
          </a:prstGeom>
        </p:spPr>
      </p:pic>
      <p:pic>
        <p:nvPicPr>
          <p:cNvPr id="14" name="Picture 13">
            <a:extLst>
              <a:ext uri="{FF2B5EF4-FFF2-40B4-BE49-F238E27FC236}">
                <a16:creationId xmlns:a16="http://schemas.microsoft.com/office/drawing/2014/main" id="{5E0929FE-3935-5AFF-58E0-D29A48AB44B0}"/>
              </a:ext>
            </a:extLst>
          </p:cNvPr>
          <p:cNvPicPr>
            <a:picLocks noChangeAspect="1"/>
          </p:cNvPicPr>
          <p:nvPr/>
        </p:nvPicPr>
        <p:blipFill>
          <a:blip r:embed="rId9"/>
          <a:stretch>
            <a:fillRect/>
          </a:stretch>
        </p:blipFill>
        <p:spPr>
          <a:xfrm>
            <a:off x="11113762" y="3290951"/>
            <a:ext cx="1069311" cy="1507958"/>
          </a:xfrm>
          <a:prstGeom prst="rect">
            <a:avLst/>
          </a:prstGeom>
        </p:spPr>
      </p:pic>
      <p:pic>
        <p:nvPicPr>
          <p:cNvPr id="16" name="Picture 15">
            <a:extLst>
              <a:ext uri="{FF2B5EF4-FFF2-40B4-BE49-F238E27FC236}">
                <a16:creationId xmlns:a16="http://schemas.microsoft.com/office/drawing/2014/main" id="{864F6CDB-F4CA-1F7F-DE64-B8D68D323D57}"/>
              </a:ext>
            </a:extLst>
          </p:cNvPr>
          <p:cNvPicPr>
            <a:picLocks noChangeAspect="1"/>
          </p:cNvPicPr>
          <p:nvPr/>
        </p:nvPicPr>
        <p:blipFill>
          <a:blip r:embed="rId10"/>
          <a:stretch>
            <a:fillRect/>
          </a:stretch>
        </p:blipFill>
        <p:spPr>
          <a:xfrm>
            <a:off x="9555458" y="4139881"/>
            <a:ext cx="1111456" cy="1571946"/>
          </a:xfrm>
          <a:prstGeom prst="rect">
            <a:avLst/>
          </a:prstGeom>
        </p:spPr>
      </p:pic>
      <p:pic>
        <p:nvPicPr>
          <p:cNvPr id="18" name="Picture 17">
            <a:extLst>
              <a:ext uri="{FF2B5EF4-FFF2-40B4-BE49-F238E27FC236}">
                <a16:creationId xmlns:a16="http://schemas.microsoft.com/office/drawing/2014/main" id="{FA084B9C-5699-653D-FBF2-038D02B58EAB}"/>
              </a:ext>
            </a:extLst>
          </p:cNvPr>
          <p:cNvPicPr>
            <a:picLocks noChangeAspect="1"/>
          </p:cNvPicPr>
          <p:nvPr/>
        </p:nvPicPr>
        <p:blipFill>
          <a:blip r:embed="rId11"/>
          <a:stretch>
            <a:fillRect/>
          </a:stretch>
        </p:blipFill>
        <p:spPr>
          <a:xfrm>
            <a:off x="10293306" y="4536561"/>
            <a:ext cx="1105162" cy="1556034"/>
          </a:xfrm>
          <a:prstGeom prst="rect">
            <a:avLst/>
          </a:prstGeom>
        </p:spPr>
      </p:pic>
      <p:pic>
        <p:nvPicPr>
          <p:cNvPr id="20" name="Picture 19">
            <a:extLst>
              <a:ext uri="{FF2B5EF4-FFF2-40B4-BE49-F238E27FC236}">
                <a16:creationId xmlns:a16="http://schemas.microsoft.com/office/drawing/2014/main" id="{130372C2-9BFB-5A2C-DD20-5AA8E93F1BEE}"/>
              </a:ext>
            </a:extLst>
          </p:cNvPr>
          <p:cNvPicPr>
            <a:picLocks noChangeAspect="1"/>
          </p:cNvPicPr>
          <p:nvPr/>
        </p:nvPicPr>
        <p:blipFill>
          <a:blip r:embed="rId12"/>
          <a:stretch>
            <a:fillRect/>
          </a:stretch>
        </p:blipFill>
        <p:spPr>
          <a:xfrm>
            <a:off x="11072953" y="4782997"/>
            <a:ext cx="1119047" cy="1571946"/>
          </a:xfrm>
          <a:prstGeom prst="rect">
            <a:avLst/>
          </a:prstGeom>
        </p:spPr>
      </p:pic>
      <p:pic>
        <p:nvPicPr>
          <p:cNvPr id="22" name="Picture 21">
            <a:extLst>
              <a:ext uri="{FF2B5EF4-FFF2-40B4-BE49-F238E27FC236}">
                <a16:creationId xmlns:a16="http://schemas.microsoft.com/office/drawing/2014/main" id="{A54477C2-C832-A844-0A62-A8DAC60F78A1}"/>
              </a:ext>
            </a:extLst>
          </p:cNvPr>
          <p:cNvPicPr>
            <a:picLocks noChangeAspect="1"/>
          </p:cNvPicPr>
          <p:nvPr/>
        </p:nvPicPr>
        <p:blipFill>
          <a:blip r:embed="rId13"/>
          <a:stretch>
            <a:fillRect/>
          </a:stretch>
        </p:blipFill>
        <p:spPr>
          <a:xfrm>
            <a:off x="9539806" y="5431405"/>
            <a:ext cx="1069311" cy="1513365"/>
          </a:xfrm>
          <a:prstGeom prst="rect">
            <a:avLst/>
          </a:prstGeom>
        </p:spPr>
      </p:pic>
      <p:pic>
        <p:nvPicPr>
          <p:cNvPr id="24" name="Picture 23">
            <a:extLst>
              <a:ext uri="{FF2B5EF4-FFF2-40B4-BE49-F238E27FC236}">
                <a16:creationId xmlns:a16="http://schemas.microsoft.com/office/drawing/2014/main" id="{7794FE87-5286-E5E7-32A7-3F2507417787}"/>
              </a:ext>
            </a:extLst>
          </p:cNvPr>
          <p:cNvPicPr>
            <a:picLocks noChangeAspect="1"/>
          </p:cNvPicPr>
          <p:nvPr/>
        </p:nvPicPr>
        <p:blipFill>
          <a:blip r:embed="rId14"/>
          <a:stretch>
            <a:fillRect/>
          </a:stretch>
        </p:blipFill>
        <p:spPr>
          <a:xfrm>
            <a:off x="10325795" y="5866556"/>
            <a:ext cx="1072673" cy="1513365"/>
          </a:xfrm>
          <a:prstGeom prst="rect">
            <a:avLst/>
          </a:prstGeom>
        </p:spPr>
      </p:pic>
      <p:pic>
        <p:nvPicPr>
          <p:cNvPr id="26" name="Picture 25">
            <a:extLst>
              <a:ext uri="{FF2B5EF4-FFF2-40B4-BE49-F238E27FC236}">
                <a16:creationId xmlns:a16="http://schemas.microsoft.com/office/drawing/2014/main" id="{89F68496-45F3-F521-0005-0C165DADAFB9}"/>
              </a:ext>
            </a:extLst>
          </p:cNvPr>
          <p:cNvPicPr>
            <a:picLocks noChangeAspect="1"/>
          </p:cNvPicPr>
          <p:nvPr/>
        </p:nvPicPr>
        <p:blipFill>
          <a:blip r:embed="rId15"/>
          <a:stretch>
            <a:fillRect/>
          </a:stretch>
        </p:blipFill>
        <p:spPr>
          <a:xfrm>
            <a:off x="146690" y="2699661"/>
            <a:ext cx="1621091" cy="2289750"/>
          </a:xfrm>
          <a:prstGeom prst="rect">
            <a:avLst/>
          </a:prstGeom>
        </p:spPr>
      </p:pic>
    </p:spTree>
    <p:extLst>
      <p:ext uri="{BB962C8B-B14F-4D97-AF65-F5344CB8AC3E}">
        <p14:creationId xmlns:p14="http://schemas.microsoft.com/office/powerpoint/2010/main" val="2764230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F6B54C1B8C374385696C6BB6E229DA" ma:contentTypeVersion="11" ma:contentTypeDescription="Create a new document." ma:contentTypeScope="" ma:versionID="ee098b75bf92ea41a02bb99e7af4bd7a">
  <xsd:schema xmlns:xsd="http://www.w3.org/2001/XMLSchema" xmlns:xs="http://www.w3.org/2001/XMLSchema" xmlns:p="http://schemas.microsoft.com/office/2006/metadata/properties" xmlns:ns2="9063a00a-dc4d-4330-85a3-9429aef860a0" xmlns:ns3="8edb50a4-b14f-4e02-96a1-dc7f3595b327" targetNamespace="http://schemas.microsoft.com/office/2006/metadata/properties" ma:root="true" ma:fieldsID="5b579cb55ce8bbad3669619c9bd55726" ns2:_="" ns3:_="">
    <xsd:import namespace="9063a00a-dc4d-4330-85a3-9429aef860a0"/>
    <xsd:import namespace="8edb50a4-b14f-4e02-96a1-dc7f3595b32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63a00a-dc4d-4330-85a3-9429aef860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6b987b79-43a7-4165-b647-6ce14f137a2d"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db50a4-b14f-4e02-96a1-dc7f3595b32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d83a46c-880f-41f0-8abb-b12d564eda09}" ma:internalName="TaxCatchAll" ma:showField="CatchAllData" ma:web="8edb50a4-b14f-4e02-96a1-dc7f3595b327">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edb50a4-b14f-4e02-96a1-dc7f3595b327" xsi:nil="true"/>
    <lcf76f155ced4ddcb4097134ff3c332f xmlns="9063a00a-dc4d-4330-85a3-9429aef860a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A996A7F-D00A-4507-81D8-6B963E557F91}">
  <ds:schemaRefs>
    <ds:schemaRef ds:uri="8edb50a4-b14f-4e02-96a1-dc7f3595b327"/>
    <ds:schemaRef ds:uri="9063a00a-dc4d-4330-85a3-9429aef860a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EF1DAEC-27DE-4F99-883E-C42EF95883B7}">
  <ds:schemaRefs>
    <ds:schemaRef ds:uri="http://schemas.microsoft.com/sharepoint/v3/contenttype/forms"/>
  </ds:schemaRefs>
</ds:datastoreItem>
</file>

<file path=customXml/itemProps3.xml><?xml version="1.0" encoding="utf-8"?>
<ds:datastoreItem xmlns:ds="http://schemas.openxmlformats.org/officeDocument/2006/customXml" ds:itemID="{120F21E6-A36E-4614-89B7-611F81F2C647}">
  <ds:schemaRefs>
    <ds:schemaRef ds:uri="http://purl.org/dc/dcmitype/"/>
    <ds:schemaRef ds:uri="9063a00a-dc4d-4330-85a3-9429aef860a0"/>
    <ds:schemaRef ds:uri="http://schemas.microsoft.com/office/2006/documentManagement/types"/>
    <ds:schemaRef ds:uri="http://schemas.microsoft.com/office/infopath/2007/PartnerControls"/>
    <ds:schemaRef ds:uri="8edb50a4-b14f-4e02-96a1-dc7f3595b327"/>
    <ds:schemaRef ds:uri="http://www.w3.org/XML/1998/namespace"/>
    <ds:schemaRef ds:uri="http://purl.org/dc/elements/1.1/"/>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1751</Words>
  <Application>Microsoft Office PowerPoint</Application>
  <PresentationFormat>Widescreen</PresentationFormat>
  <Paragraphs>141</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HelveticaNeueLT Std</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Cox</dc:creator>
  <cp:lastModifiedBy>sydney charles</cp:lastModifiedBy>
  <cp:revision>17</cp:revision>
  <cp:lastPrinted>2023-04-04T16:58:16Z</cp:lastPrinted>
  <dcterms:created xsi:type="dcterms:W3CDTF">2023-03-21T21:31:36Z</dcterms:created>
  <dcterms:modified xsi:type="dcterms:W3CDTF">2023-04-13T19:15:37Z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0x0101006FF6B54C1B8C374385696C6BB6E229DA</vt:lpwstr>
  </property>
  <property fmtid="{D5CDD505-2E9C-101B-9397-08002B2CF9AE}" pid="3" name="MediaServiceImageTags">
    <vt:lpwstr/>
  </property>
</Properties>
</file>